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2"/>
  </p:notesMasterIdLst>
  <p:sldIdLst>
    <p:sldId id="287" r:id="rId2"/>
    <p:sldId id="256" r:id="rId3"/>
    <p:sldId id="258" r:id="rId4"/>
    <p:sldId id="278" r:id="rId5"/>
    <p:sldId id="259" r:id="rId6"/>
    <p:sldId id="260" r:id="rId7"/>
    <p:sldId id="261" r:id="rId8"/>
    <p:sldId id="280" r:id="rId9"/>
    <p:sldId id="281" r:id="rId10"/>
    <p:sldId id="262" r:id="rId11"/>
    <p:sldId id="263" r:id="rId12"/>
    <p:sldId id="264" r:id="rId13"/>
    <p:sldId id="289" r:id="rId14"/>
    <p:sldId id="265" r:id="rId15"/>
    <p:sldId id="282" r:id="rId16"/>
    <p:sldId id="275" r:id="rId17"/>
    <p:sldId id="266" r:id="rId18"/>
    <p:sldId id="283" r:id="rId19"/>
    <p:sldId id="267" r:id="rId20"/>
    <p:sldId id="268" r:id="rId21"/>
    <p:sldId id="269" r:id="rId22"/>
    <p:sldId id="284" r:id="rId23"/>
    <p:sldId id="285" r:id="rId24"/>
    <p:sldId id="277" r:id="rId25"/>
    <p:sldId id="271" r:id="rId26"/>
    <p:sldId id="272" r:id="rId27"/>
    <p:sldId id="286" r:id="rId28"/>
    <p:sldId id="290" r:id="rId29"/>
    <p:sldId id="273" r:id="rId30"/>
    <p:sldId id="288" r:id="rId3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40085"/>
    <a:srgbClr val="EEEAF2"/>
    <a:srgbClr val="FBF3FB"/>
    <a:srgbClr val="004C00"/>
    <a:srgbClr val="F7E5F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0409" autoAdjust="0"/>
  </p:normalViewPr>
  <p:slideViewPr>
    <p:cSldViewPr>
      <p:cViewPr>
        <p:scale>
          <a:sx n="64" d="100"/>
          <a:sy n="64" d="100"/>
        </p:scale>
        <p:origin x="-1566" y="-15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2091CC3-5764-4E5A-9AFB-FBF3C4BABF07}" type="datetimeFigureOut">
              <a:rPr lang="en-US" smtClean="0"/>
              <a:t>12/3/2015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2619FC-A0B8-46E7-B821-37496F3B1B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34789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An inherited condition,</a:t>
            </a:r>
            <a:r>
              <a:rPr lang="en-US" baseline="0" dirty="0" smtClean="0"/>
              <a:t> </a:t>
            </a:r>
            <a:r>
              <a:rPr lang="en-US" dirty="0" smtClean="0"/>
              <a:t>affects the cells that produce mucus, sweat and digestive juices,</a:t>
            </a:r>
            <a:r>
              <a:rPr lang="en-US" baseline="0" dirty="0" smtClean="0"/>
              <a:t> </a:t>
            </a:r>
            <a:r>
              <a:rPr lang="en-US" dirty="0" smtClean="0"/>
              <a:t>causes the secretions to become thick and sticky. </a:t>
            </a:r>
          </a:p>
          <a:p>
            <a:r>
              <a:rPr lang="en-US" dirty="0" smtClean="0"/>
              <a:t>Most patients with cystic fibrosis (90-95%) have pancreatic enzyme </a:t>
            </a:r>
            <a:r>
              <a:rPr lang="en-US" dirty="0" smtClean="0"/>
              <a:t>insufficiency.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2619FC-A0B8-46E7-B821-37496F3B1B19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277130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 pair of Taenia </a:t>
            </a:r>
            <a:r>
              <a:rPr lang="en-US" dirty="0" err="1" smtClean="0"/>
              <a:t>proglottids</a:t>
            </a:r>
            <a:r>
              <a:rPr lang="en-US" dirty="0" smtClean="0"/>
              <a:t>, dried and resembling sesame seeds, each containing hundreds of eggs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2619FC-A0B8-46E7-B821-37496F3B1B19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679100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AF4632-29DB-4C87-AF50-646E55C2407A}" type="datetimeFigureOut">
              <a:rPr lang="en-US" smtClean="0"/>
              <a:t>12/3/2015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43C502-458A-4A92-8DAA-C91ADDDE94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43088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AF4632-29DB-4C87-AF50-646E55C2407A}" type="datetimeFigureOut">
              <a:rPr lang="en-US" smtClean="0"/>
              <a:t>12/3/2015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43C502-458A-4A92-8DAA-C91ADDDE94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96105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AF4632-29DB-4C87-AF50-646E55C2407A}" type="datetimeFigureOut">
              <a:rPr lang="en-US" smtClean="0"/>
              <a:t>12/3/2015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43C502-458A-4A92-8DAA-C91ADDDE94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23981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AF4632-29DB-4C87-AF50-646E55C2407A}" type="datetimeFigureOut">
              <a:rPr lang="en-US" smtClean="0"/>
              <a:t>12/3/2015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43C502-458A-4A92-8DAA-C91ADDDE94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36641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AF4632-29DB-4C87-AF50-646E55C2407A}" type="datetimeFigureOut">
              <a:rPr lang="en-US" smtClean="0"/>
              <a:t>12/3/2015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43C502-458A-4A92-8DAA-C91ADDDE94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8173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AF4632-29DB-4C87-AF50-646E55C2407A}" type="datetimeFigureOut">
              <a:rPr lang="en-US" smtClean="0"/>
              <a:t>12/3/2015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43C502-458A-4A92-8DAA-C91ADDDE94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76497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AF4632-29DB-4C87-AF50-646E55C2407A}" type="datetimeFigureOut">
              <a:rPr lang="en-US" smtClean="0"/>
              <a:t>12/3/2015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43C502-458A-4A92-8DAA-C91ADDDE94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15770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AF4632-29DB-4C87-AF50-646E55C2407A}" type="datetimeFigureOut">
              <a:rPr lang="en-US" smtClean="0"/>
              <a:t>12/3/2015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43C502-458A-4A92-8DAA-C91ADDDE94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43735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AF4632-29DB-4C87-AF50-646E55C2407A}" type="datetimeFigureOut">
              <a:rPr lang="en-US" smtClean="0"/>
              <a:t>12/3/2015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43C502-458A-4A92-8DAA-C91ADDDE94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502294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AF4632-29DB-4C87-AF50-646E55C2407A}" type="datetimeFigureOut">
              <a:rPr lang="en-US" smtClean="0"/>
              <a:t>12/3/2015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43C502-458A-4A92-8DAA-C91ADDDE94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08189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AF4632-29DB-4C87-AF50-646E55C2407A}" type="datetimeFigureOut">
              <a:rPr lang="en-US" smtClean="0"/>
              <a:t>12/3/2015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43C502-458A-4A92-8DAA-C91ADDDE94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44024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AF4632-29DB-4C87-AF50-646E55C2407A}" type="datetimeFigureOut">
              <a:rPr lang="en-US" smtClean="0"/>
              <a:t>12/3/2015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43C502-458A-4A92-8DAA-C91ADDDE94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04818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gif"/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3.jpeg"/><Relationship Id="rId4" Type="http://schemas.openxmlformats.org/officeDocument/2006/relationships/image" Target="../media/image22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gif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5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ln w="76200">
            <a:solidFill>
              <a:srgbClr val="B40085"/>
            </a:solidFill>
          </a:ln>
        </p:spPr>
        <p:txBody>
          <a:bodyPr>
            <a:noAutofit/>
          </a:bodyPr>
          <a:lstStyle/>
          <a:p>
            <a:r>
              <a:rPr lang="en-US" sz="9600" b="1" dirty="0">
                <a:solidFill>
                  <a:srgbClr val="7030A0"/>
                </a:solidFill>
              </a:rPr>
              <a:t>Stool </a:t>
            </a:r>
            <a:r>
              <a:rPr lang="en-US" sz="9600" b="1" dirty="0" smtClean="0">
                <a:solidFill>
                  <a:srgbClr val="7030A0"/>
                </a:solidFill>
              </a:rPr>
              <a:t>Analysis</a:t>
            </a:r>
            <a:endParaRPr lang="en-US" sz="96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801128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600" y="228601"/>
            <a:ext cx="45719" cy="76199"/>
          </a:xfrm>
        </p:spPr>
        <p:txBody>
          <a:bodyPr>
            <a:normAutofit fontScale="90000"/>
          </a:bodyPr>
          <a:lstStyle/>
          <a:p>
            <a:pPr algn="l"/>
            <a:r>
              <a:rPr lang="en-US" sz="800" dirty="0" smtClean="0"/>
              <a:t>N</a:t>
            </a:r>
            <a:endParaRPr lang="en-US" sz="8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8600" y="152400"/>
            <a:ext cx="8686800" cy="6477000"/>
          </a:xfrm>
          <a:noFill/>
          <a:ln>
            <a:solidFill>
              <a:srgbClr val="7030A0"/>
            </a:solidFill>
          </a:ln>
        </p:spPr>
        <p:txBody>
          <a:bodyPr>
            <a:noAutofit/>
          </a:bodyPr>
          <a:lstStyle/>
          <a:p>
            <a:pPr algn="l"/>
            <a:r>
              <a:rPr lang="en-US" b="1" dirty="0" smtClean="0">
                <a:solidFill>
                  <a:srgbClr val="7030A0"/>
                </a:solidFill>
              </a:rPr>
              <a:t>Occult blood:</a:t>
            </a:r>
            <a:r>
              <a:rPr lang="en-US" dirty="0" smtClean="0">
                <a:solidFill>
                  <a:srgbClr val="7030A0"/>
                </a:solidFill>
              </a:rPr>
              <a:t> </a:t>
            </a:r>
            <a:endParaRPr lang="en-US" b="1" dirty="0" smtClean="0">
              <a:solidFill>
                <a:schemeClr val="tx1"/>
              </a:solidFill>
            </a:endParaRPr>
          </a:p>
          <a:p>
            <a:pPr algn="l"/>
            <a:r>
              <a:rPr lang="en-US" b="1" dirty="0" smtClean="0">
                <a:solidFill>
                  <a:schemeClr val="tx1"/>
                </a:solidFill>
              </a:rPr>
              <a:t>Stool guaiac </a:t>
            </a:r>
            <a:r>
              <a:rPr lang="en-US" b="1" dirty="0">
                <a:solidFill>
                  <a:schemeClr val="tx1"/>
                </a:solidFill>
              </a:rPr>
              <a:t>test</a:t>
            </a:r>
            <a:r>
              <a:rPr lang="en-US" dirty="0" smtClean="0">
                <a:solidFill>
                  <a:schemeClr val="tx1"/>
                </a:solidFill>
              </a:rPr>
              <a:t> : </a:t>
            </a:r>
          </a:p>
          <a:p>
            <a:pPr marL="571500" indent="-571500" algn="l">
              <a:buClr>
                <a:srgbClr val="7030A0"/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/>
                </a:solidFill>
              </a:rPr>
              <a:t>Stool applied to </a:t>
            </a:r>
            <a:r>
              <a:rPr lang="en-US" dirty="0" smtClean="0">
                <a:solidFill>
                  <a:schemeClr val="tx1"/>
                </a:solidFill>
              </a:rPr>
              <a:t>a paper surface with </a:t>
            </a:r>
            <a:r>
              <a:rPr lang="en-US" dirty="0" smtClean="0">
                <a:solidFill>
                  <a:srgbClr val="0070C0"/>
                </a:solidFill>
              </a:rPr>
              <a:t>phenolic</a:t>
            </a:r>
            <a:r>
              <a:rPr lang="en-US" dirty="0" smtClean="0">
                <a:solidFill>
                  <a:schemeClr val="tx1"/>
                </a:solidFill>
              </a:rPr>
              <a:t> compound </a:t>
            </a:r>
            <a:r>
              <a:rPr lang="en-US" dirty="0" smtClean="0">
                <a:solidFill>
                  <a:srgbClr val="0070C0"/>
                </a:solidFill>
              </a:rPr>
              <a:t>alpha-</a:t>
            </a:r>
            <a:r>
              <a:rPr lang="en-US" dirty="0" err="1" smtClean="0">
                <a:solidFill>
                  <a:srgbClr val="0070C0"/>
                </a:solidFill>
              </a:rPr>
              <a:t>guaiaconic</a:t>
            </a:r>
            <a:r>
              <a:rPr lang="en-US" dirty="0" smtClean="0">
                <a:solidFill>
                  <a:srgbClr val="0070C0"/>
                </a:solidFill>
              </a:rPr>
              <a:t> acid</a:t>
            </a:r>
            <a:r>
              <a:rPr lang="en-US" dirty="0" smtClean="0">
                <a:solidFill>
                  <a:schemeClr val="tx1"/>
                </a:solidFill>
              </a:rPr>
              <a:t>.</a:t>
            </a:r>
          </a:p>
          <a:p>
            <a:pPr marL="571500" indent="-571500" algn="l">
              <a:buClr>
                <a:srgbClr val="7030A0"/>
              </a:buClr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rgbClr val="0070C0"/>
                </a:solidFill>
              </a:rPr>
              <a:t>Hydrogen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smtClean="0">
                <a:solidFill>
                  <a:srgbClr val="0070C0"/>
                </a:solidFill>
              </a:rPr>
              <a:t>peroxide</a:t>
            </a:r>
            <a:r>
              <a:rPr lang="en-US" dirty="0" smtClean="0">
                <a:solidFill>
                  <a:schemeClr val="tx1"/>
                </a:solidFill>
              </a:rPr>
              <a:t> is then added </a:t>
            </a:r>
          </a:p>
          <a:p>
            <a:pPr marL="571500" indent="-571500" algn="l">
              <a:buClr>
                <a:srgbClr val="7030A0"/>
              </a:buClr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chemeClr val="tx1"/>
                </a:solidFill>
              </a:rPr>
              <a:t>H2O2 oxidizes </a:t>
            </a:r>
            <a:r>
              <a:rPr lang="en-US" dirty="0" err="1" smtClean="0">
                <a:solidFill>
                  <a:schemeClr val="tx1"/>
                </a:solidFill>
              </a:rPr>
              <a:t>guaiaconic</a:t>
            </a:r>
            <a:r>
              <a:rPr lang="en-US" dirty="0" smtClean="0">
                <a:solidFill>
                  <a:schemeClr val="tx1"/>
                </a:solidFill>
              </a:rPr>
              <a:t> acid to </a:t>
            </a:r>
            <a:r>
              <a:rPr lang="en-US" b="1" dirty="0" smtClean="0">
                <a:solidFill>
                  <a:srgbClr val="0070C0"/>
                </a:solidFill>
              </a:rPr>
              <a:t>dark-blue color</a:t>
            </a:r>
            <a:r>
              <a:rPr lang="en-US" dirty="0" smtClean="0">
                <a:solidFill>
                  <a:schemeClr val="tx1"/>
                </a:solidFill>
              </a:rPr>
              <a:t> within </a:t>
            </a:r>
            <a:r>
              <a:rPr lang="en-US" dirty="0" smtClean="0">
                <a:solidFill>
                  <a:srgbClr val="0070C0"/>
                </a:solidFill>
              </a:rPr>
              <a:t>two seconds</a:t>
            </a:r>
            <a:r>
              <a:rPr lang="en-US" dirty="0" smtClean="0">
                <a:solidFill>
                  <a:schemeClr val="tx1"/>
                </a:solidFill>
              </a:rPr>
              <a:t>. </a:t>
            </a:r>
          </a:p>
          <a:p>
            <a:pPr marL="571500" indent="-571500" algn="l">
              <a:buClr>
                <a:srgbClr val="7030A0"/>
              </a:buClr>
              <a:buFont typeface="Arial" panose="020B0604020202020204" pitchFamily="34" charset="0"/>
              <a:buChar char="•"/>
            </a:pPr>
            <a:r>
              <a:rPr lang="en-US" b="1" dirty="0" err="1" smtClean="0">
                <a:solidFill>
                  <a:srgbClr val="0070C0"/>
                </a:solidFill>
              </a:rPr>
              <a:t>Heme</a:t>
            </a:r>
            <a:r>
              <a:rPr lang="en-US" dirty="0" smtClean="0">
                <a:solidFill>
                  <a:schemeClr val="tx1"/>
                </a:solidFill>
              </a:rPr>
              <a:t> is a catalyst of this reaction.  </a:t>
            </a:r>
          </a:p>
        </p:txBody>
      </p:sp>
    </p:spTree>
    <p:extLst>
      <p:ext uri="{BB962C8B-B14F-4D97-AF65-F5344CB8AC3E}">
        <p14:creationId xmlns:p14="http://schemas.microsoft.com/office/powerpoint/2010/main" val="16549158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600" y="152401"/>
            <a:ext cx="45719" cy="76199"/>
          </a:xfrm>
        </p:spPr>
        <p:txBody>
          <a:bodyPr>
            <a:normAutofit fontScale="90000"/>
          </a:bodyPr>
          <a:lstStyle/>
          <a:p>
            <a:pPr algn="l"/>
            <a:r>
              <a:rPr lang="en-US" sz="800" dirty="0" smtClean="0"/>
              <a:t>N</a:t>
            </a:r>
            <a:endParaRPr lang="en-US" sz="8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8600" y="152400"/>
            <a:ext cx="8686800" cy="6477000"/>
          </a:xfrm>
          <a:noFill/>
          <a:ln>
            <a:solidFill>
              <a:srgbClr val="7030A0"/>
            </a:solidFill>
          </a:ln>
        </p:spPr>
        <p:txBody>
          <a:bodyPr>
            <a:normAutofit/>
          </a:bodyPr>
          <a:lstStyle/>
          <a:p>
            <a:pPr algn="l"/>
            <a:r>
              <a:rPr lang="en-US" dirty="0" smtClean="0">
                <a:solidFill>
                  <a:schemeClr val="tx1"/>
                </a:solidFill>
              </a:rPr>
              <a:t>Patients should be instructed to avoid eating red meat, horse- radish, aspirin, or vitamin C as they interfere with the test by their catalases and peroxidases .</a:t>
            </a:r>
            <a:endParaRPr lang="en-US" dirty="0">
              <a:solidFill>
                <a:schemeClr val="tx1"/>
              </a:solidFill>
            </a:endParaRPr>
          </a:p>
          <a:p>
            <a:pPr algn="l"/>
            <a:r>
              <a:rPr lang="en-US" b="1" dirty="0" smtClean="0">
                <a:solidFill>
                  <a:srgbClr val="0070C0"/>
                </a:solidFill>
              </a:rPr>
              <a:t>Clinical significance of the test:</a:t>
            </a:r>
          </a:p>
          <a:p>
            <a:pPr algn="l"/>
            <a:r>
              <a:rPr lang="en-US" dirty="0" smtClean="0">
                <a:solidFill>
                  <a:schemeClr val="tx1"/>
                </a:solidFill>
              </a:rPr>
              <a:t>- Diagnosis of colorectal cancer.</a:t>
            </a:r>
          </a:p>
          <a:p>
            <a:pPr algn="l"/>
            <a:r>
              <a:rPr lang="en-US" dirty="0" smtClean="0">
                <a:solidFill>
                  <a:schemeClr val="tx1"/>
                </a:solidFill>
              </a:rPr>
              <a:t>- Diagnosis of </a:t>
            </a:r>
            <a:r>
              <a:rPr lang="en-US" dirty="0" smtClean="0">
                <a:solidFill>
                  <a:schemeClr val="tx1"/>
                </a:solidFill>
              </a:rPr>
              <a:t>ulcerative </a:t>
            </a:r>
            <a:r>
              <a:rPr lang="en-US" dirty="0" smtClean="0">
                <a:solidFill>
                  <a:schemeClr val="tx1"/>
                </a:solidFill>
              </a:rPr>
              <a:t>hemorrhoids.</a:t>
            </a:r>
          </a:p>
          <a:p>
            <a:pPr algn="l"/>
            <a:r>
              <a:rPr lang="en-US" dirty="0" smtClean="0">
                <a:solidFill>
                  <a:schemeClr val="tx1"/>
                </a:solidFill>
              </a:rPr>
              <a:t>- Invasive gastroenteritis. </a:t>
            </a:r>
          </a:p>
        </p:txBody>
      </p:sp>
      <p:pic>
        <p:nvPicPr>
          <p:cNvPr id="4" name="Picture 2" descr="C:\Users\halmubarak.KSU1\Pictures\220px-Guaiac_test.jpg"/>
          <p:cNvPicPr>
            <a:picLocks noChangeAspect="1" noChangeArrowheads="1"/>
          </p:cNvPicPr>
          <p:nvPr/>
        </p:nvPicPr>
        <p:blipFill rotWithShape="1">
          <a:blip r:embed="rId2"/>
          <a:srcRect t="18509"/>
          <a:stretch/>
        </p:blipFill>
        <p:spPr bwMode="auto">
          <a:xfrm>
            <a:off x="4953000" y="4038600"/>
            <a:ext cx="4038600" cy="2743199"/>
          </a:xfrm>
          <a:prstGeom prst="rect">
            <a:avLst/>
          </a:prstGeom>
          <a:noFill/>
          <a:ln>
            <a:solidFill>
              <a:srgbClr val="B40085"/>
            </a:solidFill>
          </a:ln>
        </p:spPr>
      </p:pic>
    </p:spTree>
    <p:extLst>
      <p:ext uri="{BB962C8B-B14F-4D97-AF65-F5344CB8AC3E}">
        <p14:creationId xmlns:p14="http://schemas.microsoft.com/office/powerpoint/2010/main" val="3470545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600" y="228601"/>
            <a:ext cx="8686800" cy="457199"/>
          </a:xfrm>
          <a:noFill/>
        </p:spPr>
        <p:txBody>
          <a:bodyPr>
            <a:noAutofit/>
          </a:bodyPr>
          <a:lstStyle/>
          <a:p>
            <a:r>
              <a:rPr lang="en-US" sz="3600" b="1" dirty="0" smtClean="0">
                <a:solidFill>
                  <a:srgbClr val="B40085"/>
                </a:solidFill>
              </a:rPr>
              <a:t>Microscopic Examination: </a:t>
            </a:r>
            <a:endParaRPr lang="en-US" sz="3600" b="1" dirty="0">
              <a:solidFill>
                <a:srgbClr val="B40085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" y="762000"/>
            <a:ext cx="8839200" cy="5867400"/>
          </a:xfrm>
          <a:noFill/>
          <a:ln>
            <a:solidFill>
              <a:srgbClr val="7030A0"/>
            </a:solidFill>
          </a:ln>
        </p:spPr>
        <p:txBody>
          <a:bodyPr>
            <a:normAutofit/>
          </a:bodyPr>
          <a:lstStyle/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US" b="1" dirty="0" smtClean="0">
                <a:solidFill>
                  <a:srgbClr val="B40085"/>
                </a:solidFill>
              </a:rPr>
              <a:t>Fecal leukocytes</a:t>
            </a:r>
            <a:r>
              <a:rPr lang="en-US" dirty="0" smtClean="0">
                <a:solidFill>
                  <a:schemeClr val="tx1"/>
                </a:solidFill>
              </a:rPr>
              <a:t>, especially </a:t>
            </a:r>
            <a:r>
              <a:rPr lang="en-US" dirty="0" smtClean="0">
                <a:solidFill>
                  <a:srgbClr val="B40085"/>
                </a:solidFill>
              </a:rPr>
              <a:t>neutrophils</a:t>
            </a:r>
            <a:r>
              <a:rPr lang="en-US" dirty="0" smtClean="0">
                <a:solidFill>
                  <a:schemeClr val="tx1"/>
                </a:solidFill>
              </a:rPr>
              <a:t> are associated with </a:t>
            </a:r>
            <a:r>
              <a:rPr lang="en-US" dirty="0" smtClean="0">
                <a:solidFill>
                  <a:srgbClr val="B40085"/>
                </a:solidFill>
              </a:rPr>
              <a:t>dysentery</a:t>
            </a:r>
            <a:r>
              <a:rPr lang="en-US" dirty="0" smtClean="0">
                <a:solidFill>
                  <a:schemeClr val="tx1"/>
                </a:solidFill>
              </a:rPr>
              <a:t>.                                    They can be detected by </a:t>
            </a:r>
            <a:r>
              <a:rPr lang="en-US" dirty="0" smtClean="0">
                <a:solidFill>
                  <a:schemeClr val="tx1"/>
                </a:solidFill>
              </a:rPr>
              <a:t>stool </a:t>
            </a:r>
            <a:r>
              <a:rPr lang="en-US" dirty="0">
                <a:solidFill>
                  <a:schemeClr val="tx1"/>
                </a:solidFill>
              </a:rPr>
              <a:t>smears </a:t>
            </a:r>
            <a:r>
              <a:rPr lang="en-US" dirty="0" smtClean="0">
                <a:solidFill>
                  <a:schemeClr val="tx1"/>
                </a:solidFill>
              </a:rPr>
              <a:t>stained with </a:t>
            </a:r>
            <a:r>
              <a:rPr lang="en-US" b="1" dirty="0" smtClean="0">
                <a:solidFill>
                  <a:schemeClr val="tx1"/>
                </a:solidFill>
              </a:rPr>
              <a:t>gram stain</a:t>
            </a:r>
            <a:r>
              <a:rPr lang="en-US" dirty="0" smtClean="0">
                <a:solidFill>
                  <a:schemeClr val="tx1"/>
                </a:solidFill>
              </a:rPr>
              <a:t>.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US" b="1" dirty="0" smtClean="0">
                <a:solidFill>
                  <a:srgbClr val="B40085"/>
                </a:solidFill>
              </a:rPr>
              <a:t>Parasites: </a:t>
            </a:r>
            <a:r>
              <a:rPr lang="en-US" dirty="0" smtClean="0">
                <a:solidFill>
                  <a:srgbClr val="B40085"/>
                </a:solidFill>
              </a:rPr>
              <a:t> </a:t>
            </a:r>
            <a:endParaRPr lang="en-US" dirty="0">
              <a:solidFill>
                <a:srgbClr val="B40085"/>
              </a:solidFill>
            </a:endParaRPr>
          </a:p>
          <a:p>
            <a:pPr marL="457200" indent="-457200" algn="l">
              <a:buFont typeface="Courier New" panose="02070309020205020404" pitchFamily="49" charset="0"/>
              <a:buChar char="o"/>
            </a:pPr>
            <a:r>
              <a:rPr lang="en-US" dirty="0" smtClean="0">
                <a:solidFill>
                  <a:srgbClr val="B40085"/>
                </a:solidFill>
              </a:rPr>
              <a:t>Wet-mount </a:t>
            </a:r>
            <a:r>
              <a:rPr lang="en-US" dirty="0" smtClean="0">
                <a:solidFill>
                  <a:schemeClr val="tx1"/>
                </a:solidFill>
              </a:rPr>
              <a:t>smear</a:t>
            </a:r>
            <a:r>
              <a:rPr lang="en-US" dirty="0" smtClean="0">
                <a:solidFill>
                  <a:srgbClr val="B40085"/>
                </a:solidFill>
              </a:rPr>
              <a:t> </a:t>
            </a:r>
            <a:r>
              <a:rPr lang="en-US" dirty="0" smtClean="0">
                <a:solidFill>
                  <a:schemeClr val="tx1"/>
                </a:solidFill>
              </a:rPr>
              <a:t>(0.9% saline) </a:t>
            </a:r>
            <a:r>
              <a:rPr lang="en-US" b="1" u="sng" dirty="0" smtClean="0">
                <a:solidFill>
                  <a:schemeClr val="tx1"/>
                </a:solidFill>
              </a:rPr>
              <a:t>or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smtClean="0">
                <a:solidFill>
                  <a:srgbClr val="B40085"/>
                </a:solidFill>
              </a:rPr>
              <a:t>Iodine </a:t>
            </a:r>
            <a:r>
              <a:rPr lang="en-US" dirty="0" smtClean="0">
                <a:solidFill>
                  <a:srgbClr val="B40085"/>
                </a:solidFill>
              </a:rPr>
              <a:t>stained</a:t>
            </a:r>
            <a:r>
              <a:rPr lang="en-US" dirty="0" smtClean="0">
                <a:solidFill>
                  <a:schemeClr val="tx1"/>
                </a:solidFill>
              </a:rPr>
              <a:t>.</a:t>
            </a:r>
            <a:endParaRPr lang="en-US" b="1" dirty="0" smtClean="0">
              <a:solidFill>
                <a:srgbClr val="0070C0"/>
              </a:solidFill>
            </a:endParaRPr>
          </a:p>
          <a:p>
            <a:pPr marL="914400" lvl="1" indent="-457200" algn="l">
              <a:buFont typeface="Arial" panose="020B0604020202020204" pitchFamily="34" charset="0"/>
              <a:buChar char="•"/>
            </a:pPr>
            <a:r>
              <a:rPr lang="en-US" sz="3200" b="1" dirty="0" smtClean="0">
                <a:solidFill>
                  <a:schemeClr val="tx1"/>
                </a:solidFill>
              </a:rPr>
              <a:t>Wet </a:t>
            </a:r>
            <a:r>
              <a:rPr lang="en-US" sz="3200" b="1" dirty="0" smtClean="0">
                <a:solidFill>
                  <a:schemeClr val="tx1"/>
                </a:solidFill>
              </a:rPr>
              <a:t>mount smear: </a:t>
            </a:r>
            <a:r>
              <a:rPr lang="en-US" sz="3200" dirty="0" smtClean="0">
                <a:solidFill>
                  <a:schemeClr val="tx1"/>
                </a:solidFill>
              </a:rPr>
              <a:t>Show the </a:t>
            </a:r>
            <a:r>
              <a:rPr lang="en-US" sz="3200" b="1" dirty="0" smtClean="0">
                <a:solidFill>
                  <a:schemeClr val="tx1"/>
                </a:solidFill>
              </a:rPr>
              <a:t>motility</a:t>
            </a:r>
            <a:r>
              <a:rPr lang="en-US" sz="3200" dirty="0" smtClean="0">
                <a:solidFill>
                  <a:schemeClr val="tx1"/>
                </a:solidFill>
              </a:rPr>
              <a:t> of active Protozoa.  </a:t>
            </a:r>
          </a:p>
          <a:p>
            <a:pPr marL="914400" lvl="1" indent="-457200" algn="l">
              <a:buFont typeface="Arial" panose="020B0604020202020204" pitchFamily="34" charset="0"/>
              <a:buChar char="•"/>
            </a:pPr>
            <a:r>
              <a:rPr lang="en-US" sz="3200" b="1" dirty="0" smtClean="0">
                <a:solidFill>
                  <a:schemeClr val="tx1"/>
                </a:solidFill>
              </a:rPr>
              <a:t>Iodine </a:t>
            </a:r>
            <a:r>
              <a:rPr lang="en-US" sz="3200" b="1" dirty="0" smtClean="0">
                <a:solidFill>
                  <a:schemeClr val="tx1"/>
                </a:solidFill>
              </a:rPr>
              <a:t>smear: </a:t>
            </a:r>
            <a:r>
              <a:rPr lang="en-US" sz="3200" dirty="0" smtClean="0">
                <a:solidFill>
                  <a:schemeClr val="tx1"/>
                </a:solidFill>
              </a:rPr>
              <a:t>Show the </a:t>
            </a:r>
            <a:r>
              <a:rPr lang="en-US" sz="3200" b="1" dirty="0" smtClean="0">
                <a:solidFill>
                  <a:schemeClr val="tx1"/>
                </a:solidFill>
              </a:rPr>
              <a:t>nucleus</a:t>
            </a:r>
            <a:r>
              <a:rPr lang="en-US" sz="3200" dirty="0" smtClean="0">
                <a:solidFill>
                  <a:schemeClr val="tx1"/>
                </a:solidFill>
              </a:rPr>
              <a:t> and </a:t>
            </a:r>
            <a:r>
              <a:rPr lang="en-US" sz="3200" b="1" dirty="0" smtClean="0">
                <a:solidFill>
                  <a:schemeClr val="tx1"/>
                </a:solidFill>
              </a:rPr>
              <a:t>karyosome</a:t>
            </a:r>
            <a:r>
              <a:rPr lang="en-US" sz="3200" dirty="0" smtClean="0">
                <a:solidFill>
                  <a:srgbClr val="0070C0"/>
                </a:solidFill>
              </a:rPr>
              <a:t> </a:t>
            </a:r>
            <a:r>
              <a:rPr lang="en-US" sz="3200" dirty="0" smtClean="0">
                <a:solidFill>
                  <a:schemeClr val="tx1"/>
                </a:solidFill>
              </a:rPr>
              <a:t>of protozoa. </a:t>
            </a:r>
          </a:p>
        </p:txBody>
      </p:sp>
    </p:spTree>
    <p:extLst>
      <p:ext uri="{BB962C8B-B14F-4D97-AF65-F5344CB8AC3E}">
        <p14:creationId xmlns:p14="http://schemas.microsoft.com/office/powerpoint/2010/main" val="8874961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76200"/>
            <a:ext cx="8839200" cy="6781800"/>
          </a:xfrm>
          <a:ln>
            <a:solidFill>
              <a:srgbClr val="B40085"/>
            </a:solidFill>
          </a:ln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000" b="1" u="sng" dirty="0" smtClean="0">
                <a:solidFill>
                  <a:srgbClr val="C00000"/>
                </a:solidFill>
              </a:rPr>
              <a:t>Protozoa: </a:t>
            </a:r>
            <a:r>
              <a:rPr lang="en-US" sz="3000" dirty="0" smtClean="0">
                <a:solidFill>
                  <a:srgbClr val="C00000"/>
                </a:solidFill>
              </a:rPr>
              <a:t>cysts and trophozoite</a:t>
            </a:r>
          </a:p>
          <a:p>
            <a:r>
              <a:rPr lang="en-US" sz="2800" dirty="0" smtClean="0"/>
              <a:t>Entamoeba histolytica.</a:t>
            </a:r>
          </a:p>
          <a:p>
            <a:r>
              <a:rPr lang="en-US" sz="2800" dirty="0" smtClean="0"/>
              <a:t>Giardia lamblia.</a:t>
            </a:r>
          </a:p>
          <a:p>
            <a:r>
              <a:rPr lang="en-US" sz="2800" dirty="0" smtClean="0"/>
              <a:t>Balantidium coli.</a:t>
            </a:r>
          </a:p>
          <a:p>
            <a:pPr marL="0" indent="0">
              <a:buNone/>
            </a:pPr>
            <a:r>
              <a:rPr lang="en-US" sz="3000" b="1" u="sng" dirty="0" smtClean="0">
                <a:solidFill>
                  <a:srgbClr val="C00000"/>
                </a:solidFill>
              </a:rPr>
              <a:t>Helminths:</a:t>
            </a:r>
          </a:p>
          <a:p>
            <a:r>
              <a:rPr lang="en-US" sz="2800" dirty="0" smtClean="0">
                <a:solidFill>
                  <a:srgbClr val="C00000"/>
                </a:solidFill>
              </a:rPr>
              <a:t>Ova ‘egg’:</a:t>
            </a:r>
          </a:p>
          <a:p>
            <a:pPr lvl="1"/>
            <a:r>
              <a:rPr lang="en-US" dirty="0" smtClean="0"/>
              <a:t>Schistosoma mansoni.</a:t>
            </a:r>
          </a:p>
          <a:p>
            <a:pPr lvl="1"/>
            <a:r>
              <a:rPr lang="en-US" dirty="0" smtClean="0"/>
              <a:t>Taenia worms</a:t>
            </a:r>
          </a:p>
          <a:p>
            <a:pPr lvl="1"/>
            <a:r>
              <a:rPr lang="en-US" dirty="0" smtClean="0"/>
              <a:t>Ascaris lumbricoides.</a:t>
            </a:r>
          </a:p>
          <a:p>
            <a:pPr lvl="1"/>
            <a:r>
              <a:rPr lang="en-US" dirty="0" smtClean="0"/>
              <a:t>Hook worms.</a:t>
            </a:r>
          </a:p>
          <a:p>
            <a:pPr lvl="1"/>
            <a:r>
              <a:rPr lang="en-US" dirty="0"/>
              <a:t>Trichuris trichiura</a:t>
            </a:r>
            <a:r>
              <a:rPr lang="en-US" dirty="0" smtClean="0"/>
              <a:t>.</a:t>
            </a:r>
            <a:endParaRPr lang="en-US" dirty="0"/>
          </a:p>
          <a:p>
            <a:pPr lvl="1"/>
            <a:r>
              <a:rPr lang="en-US" dirty="0"/>
              <a:t>Enterobius vermicularis</a:t>
            </a:r>
            <a:r>
              <a:rPr lang="en-US" dirty="0" smtClean="0"/>
              <a:t>.</a:t>
            </a:r>
          </a:p>
          <a:p>
            <a:r>
              <a:rPr lang="en-US" sz="2800" b="1" dirty="0" smtClean="0">
                <a:solidFill>
                  <a:srgbClr val="C00000"/>
                </a:solidFill>
              </a:rPr>
              <a:t>Larva: </a:t>
            </a:r>
            <a:r>
              <a:rPr lang="en-US" sz="2800" dirty="0" smtClean="0"/>
              <a:t>Strongyloides stercoralis.</a:t>
            </a:r>
          </a:p>
        </p:txBody>
      </p:sp>
    </p:spTree>
    <p:extLst>
      <p:ext uri="{BB962C8B-B14F-4D97-AF65-F5344CB8AC3E}">
        <p14:creationId xmlns:p14="http://schemas.microsoft.com/office/powerpoint/2010/main" val="23906491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04800" y="228601"/>
            <a:ext cx="8610600" cy="1066799"/>
          </a:xfrm>
          <a:noFill/>
        </p:spPr>
        <p:txBody>
          <a:bodyPr>
            <a:noAutofit/>
          </a:bodyPr>
          <a:lstStyle/>
          <a:p>
            <a:r>
              <a:rPr lang="en-US" sz="3600" b="1" u="sng" dirty="0" smtClean="0">
                <a:solidFill>
                  <a:srgbClr val="B40085"/>
                </a:solidFill>
              </a:rPr>
              <a:t>Amoebic dysentery: </a:t>
            </a:r>
            <a:r>
              <a:rPr lang="en-US" sz="3600" b="1" u="sng" dirty="0" smtClean="0">
                <a:solidFill>
                  <a:srgbClr val="B40085"/>
                </a:solidFill>
              </a:rPr>
              <a:t>                                  </a:t>
            </a:r>
            <a:r>
              <a:rPr lang="en-US" sz="3600" i="1" u="sng" dirty="0" smtClean="0">
                <a:solidFill>
                  <a:srgbClr val="B40085"/>
                </a:solidFill>
                <a:cs typeface="Times New Roman" pitchFamily="18" charset="0"/>
              </a:rPr>
              <a:t>Entamoeba </a:t>
            </a:r>
            <a:r>
              <a:rPr lang="en-US" sz="3600" i="1" u="sng" dirty="0">
                <a:solidFill>
                  <a:srgbClr val="B40085"/>
                </a:solidFill>
                <a:cs typeface="Times New Roman" pitchFamily="18" charset="0"/>
              </a:rPr>
              <a:t>histolytica </a:t>
            </a:r>
            <a:r>
              <a:rPr lang="en-US" sz="3600" u="sng" dirty="0" smtClean="0">
                <a:solidFill>
                  <a:srgbClr val="B40085"/>
                </a:solidFill>
                <a:cs typeface="Times New Roman" pitchFamily="18" charset="0"/>
              </a:rPr>
              <a:t>(Rhizopoda</a:t>
            </a:r>
            <a:r>
              <a:rPr lang="en-US" sz="3600" u="sng" dirty="0" smtClean="0">
                <a:solidFill>
                  <a:srgbClr val="B40085"/>
                </a:solidFill>
                <a:cs typeface="Times New Roman" pitchFamily="18" charset="0"/>
              </a:rPr>
              <a:t>)</a:t>
            </a:r>
            <a:endParaRPr lang="en-US" sz="3600" b="1" u="sng" dirty="0">
              <a:solidFill>
                <a:srgbClr val="B40085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8599" y="1447800"/>
            <a:ext cx="8693727" cy="5257800"/>
          </a:xfrm>
          <a:noFill/>
          <a:ln>
            <a:solidFill>
              <a:srgbClr val="B40085"/>
            </a:solidFill>
          </a:ln>
        </p:spPr>
        <p:txBody>
          <a:bodyPr>
            <a:normAutofit/>
          </a:bodyPr>
          <a:lstStyle/>
          <a:p>
            <a:pPr algn="l"/>
            <a:r>
              <a:rPr lang="en-US" dirty="0" smtClean="0">
                <a:solidFill>
                  <a:schemeClr val="tx1"/>
                </a:solidFill>
              </a:rPr>
              <a:t>- Offensive stool.</a:t>
            </a:r>
          </a:p>
          <a:p>
            <a:pPr algn="l"/>
            <a:r>
              <a:rPr lang="en-US" dirty="0" smtClean="0">
                <a:solidFill>
                  <a:schemeClr val="tx1"/>
                </a:solidFill>
              </a:rPr>
              <a:t>- </a:t>
            </a:r>
            <a:r>
              <a:rPr lang="en-US" dirty="0" smtClean="0">
                <a:solidFill>
                  <a:srgbClr val="B40085"/>
                </a:solidFill>
              </a:rPr>
              <a:t>Macroscopic: </a:t>
            </a:r>
            <a:r>
              <a:rPr lang="en-US" dirty="0" smtClean="0">
                <a:solidFill>
                  <a:schemeClr val="tx1"/>
                </a:solidFill>
              </a:rPr>
              <a:t>Feces mixed </a:t>
            </a:r>
            <a:r>
              <a:rPr lang="en-US" dirty="0" smtClean="0">
                <a:solidFill>
                  <a:schemeClr val="tx1"/>
                </a:solidFill>
              </a:rPr>
              <a:t>with blood and mucus.</a:t>
            </a:r>
          </a:p>
          <a:p>
            <a:pPr algn="l"/>
            <a:r>
              <a:rPr lang="en-US" dirty="0" smtClean="0">
                <a:solidFill>
                  <a:schemeClr val="tx1"/>
                </a:solidFill>
              </a:rPr>
              <a:t>- </a:t>
            </a:r>
            <a:r>
              <a:rPr lang="en-US" dirty="0" smtClean="0">
                <a:solidFill>
                  <a:srgbClr val="B40085"/>
                </a:solidFill>
              </a:rPr>
              <a:t>Microscopic: </a:t>
            </a:r>
            <a:r>
              <a:rPr lang="en-US" dirty="0" smtClean="0">
                <a:solidFill>
                  <a:schemeClr val="tx1"/>
                </a:solidFill>
              </a:rPr>
              <a:t>RBCs</a:t>
            </a:r>
            <a:r>
              <a:rPr lang="en-US" dirty="0" smtClean="0">
                <a:solidFill>
                  <a:schemeClr val="tx1"/>
                </a:solidFill>
              </a:rPr>
              <a:t>, pus, mucus, and </a:t>
            </a:r>
            <a:r>
              <a:rPr lang="en-US" b="1" i="1" dirty="0">
                <a:solidFill>
                  <a:srgbClr val="0070C0"/>
                </a:solidFill>
                <a:cs typeface="Times New Roman" pitchFamily="18" charset="0"/>
              </a:rPr>
              <a:t>Entamoeba </a:t>
            </a:r>
            <a:r>
              <a:rPr lang="en-US" b="1" i="1" dirty="0" smtClean="0">
                <a:solidFill>
                  <a:srgbClr val="0070C0"/>
                </a:solidFill>
                <a:cs typeface="Times New Roman" pitchFamily="18" charset="0"/>
              </a:rPr>
              <a:t>histolytica </a:t>
            </a:r>
            <a:r>
              <a:rPr lang="en-US" dirty="0" smtClean="0">
                <a:solidFill>
                  <a:srgbClr val="0070C0"/>
                </a:solidFill>
                <a:cs typeface="Times New Roman" pitchFamily="18" charset="0"/>
              </a:rPr>
              <a:t>cyst </a:t>
            </a:r>
            <a:r>
              <a:rPr lang="en-US" dirty="0" smtClean="0">
                <a:solidFill>
                  <a:schemeClr val="tx1"/>
                </a:solidFill>
                <a:cs typeface="Times New Roman" pitchFamily="18" charset="0"/>
              </a:rPr>
              <a:t>or/and </a:t>
            </a:r>
            <a:r>
              <a:rPr lang="en-US" dirty="0" smtClean="0">
                <a:solidFill>
                  <a:srgbClr val="0070C0"/>
                </a:solidFill>
                <a:cs typeface="Times New Roman" pitchFamily="18" charset="0"/>
              </a:rPr>
              <a:t>trophozoite</a:t>
            </a:r>
            <a:r>
              <a:rPr lang="en-US" dirty="0" smtClean="0">
                <a:solidFill>
                  <a:schemeClr val="tx1"/>
                </a:solidFill>
                <a:cs typeface="Times New Roman" pitchFamily="18" charset="0"/>
              </a:rPr>
              <a:t> (central karyosome).</a:t>
            </a:r>
          </a:p>
          <a:p>
            <a:pPr algn="l"/>
            <a:r>
              <a:rPr lang="en-US" dirty="0" smtClean="0">
                <a:solidFill>
                  <a:schemeClr val="tx1"/>
                </a:solidFill>
                <a:cs typeface="Times New Roman" pitchFamily="18" charset="0"/>
              </a:rPr>
              <a:t>- Trophozoite show motility in one direction. </a:t>
            </a:r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1385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304800"/>
            <a:ext cx="4267200" cy="32004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0600" y="334780"/>
            <a:ext cx="4000500" cy="317042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4103" name="Picture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3733801"/>
            <a:ext cx="4267200" cy="305276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4104" name="Picture 8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0600" y="3733801"/>
            <a:ext cx="4000500" cy="3052761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1905000" y="434715"/>
            <a:ext cx="6141425" cy="461665"/>
          </a:xfrm>
          <a:prstGeom prst="rect">
            <a:avLst/>
          </a:prstGeom>
          <a:solidFill>
            <a:srgbClr val="FBF3FB"/>
          </a:solidFill>
          <a:ln>
            <a:solidFill>
              <a:srgbClr val="7030A0"/>
            </a:solidFill>
          </a:ln>
        </p:spPr>
        <p:txBody>
          <a:bodyPr wrap="none" rtlCol="0">
            <a:spAutoFit/>
          </a:bodyPr>
          <a:lstStyle/>
          <a:p>
            <a:r>
              <a:rPr lang="en-US" sz="2400" dirty="0">
                <a:solidFill>
                  <a:srgbClr val="0070C0"/>
                </a:solidFill>
              </a:rPr>
              <a:t>Entamoeba </a:t>
            </a:r>
            <a:r>
              <a:rPr lang="en-US" sz="2400" dirty="0">
                <a:solidFill>
                  <a:srgbClr val="0070C0"/>
                </a:solidFill>
              </a:rPr>
              <a:t>cyst (infective and </a:t>
            </a:r>
            <a:r>
              <a:rPr lang="en-US" sz="2400" dirty="0" smtClean="0">
                <a:solidFill>
                  <a:srgbClr val="0070C0"/>
                </a:solidFill>
              </a:rPr>
              <a:t>diagnostic stage) </a:t>
            </a:r>
            <a:endParaRPr lang="en-US" sz="2400" dirty="0">
              <a:solidFill>
                <a:srgbClr val="0070C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286000" y="3736300"/>
            <a:ext cx="5373587" cy="461665"/>
          </a:xfrm>
          <a:prstGeom prst="rect">
            <a:avLst/>
          </a:prstGeom>
          <a:solidFill>
            <a:srgbClr val="FBF3FB"/>
          </a:solidFill>
          <a:ln>
            <a:solidFill>
              <a:srgbClr val="7030A0"/>
            </a:solidFill>
          </a:ln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rgbClr val="0070C0"/>
                </a:solidFill>
              </a:rPr>
              <a:t>Entamoeba trophozoite</a:t>
            </a:r>
            <a:r>
              <a:rPr lang="en-US" sz="2400" dirty="0" smtClean="0">
                <a:solidFill>
                  <a:srgbClr val="0070C0"/>
                </a:solidFill>
              </a:rPr>
              <a:t> (diagnostic stage) </a:t>
            </a:r>
            <a:endParaRPr lang="en-US" sz="2400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25057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1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1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600" y="228601"/>
            <a:ext cx="8686800" cy="533399"/>
          </a:xfrm>
          <a:noFill/>
          <a:ln>
            <a:solidFill>
              <a:srgbClr val="B40085"/>
            </a:solidFill>
          </a:ln>
        </p:spPr>
        <p:txBody>
          <a:bodyPr>
            <a:noAutofit/>
          </a:bodyPr>
          <a:lstStyle/>
          <a:p>
            <a:r>
              <a:rPr lang="en-US" sz="3600" b="1" i="1" dirty="0">
                <a:solidFill>
                  <a:srgbClr val="B40085"/>
                </a:solidFill>
                <a:cs typeface="Times New Roman" pitchFamily="18" charset="0"/>
              </a:rPr>
              <a:t>Entamoeba </a:t>
            </a:r>
            <a:r>
              <a:rPr lang="en-US" sz="3600" b="1" i="1" dirty="0" smtClean="0">
                <a:solidFill>
                  <a:srgbClr val="B40085"/>
                </a:solidFill>
                <a:cs typeface="Times New Roman" pitchFamily="18" charset="0"/>
              </a:rPr>
              <a:t>histolytica </a:t>
            </a:r>
            <a:r>
              <a:rPr lang="en-US" sz="3600" b="1" dirty="0" smtClean="0">
                <a:solidFill>
                  <a:srgbClr val="B40085"/>
                </a:solidFill>
                <a:cs typeface="Times New Roman" pitchFamily="18" charset="0"/>
              </a:rPr>
              <a:t>life cycle:</a:t>
            </a:r>
            <a:endParaRPr lang="en-US" sz="3600" b="1" dirty="0">
              <a:solidFill>
                <a:srgbClr val="B40085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04800" y="838200"/>
            <a:ext cx="8534400" cy="5791200"/>
          </a:xfrm>
          <a:solidFill>
            <a:srgbClr val="FBF3FB"/>
          </a:solidFill>
        </p:spPr>
        <p:txBody>
          <a:bodyPr>
            <a:normAutofit/>
          </a:bodyPr>
          <a:lstStyle/>
          <a:p>
            <a:pPr algn="l"/>
            <a:r>
              <a:rPr lang="en-US" sz="1000" dirty="0" smtClean="0"/>
              <a:t>N</a:t>
            </a:r>
            <a:endParaRPr lang="en-US" sz="1000" dirty="0"/>
          </a:p>
        </p:txBody>
      </p:sp>
      <p:pic>
        <p:nvPicPr>
          <p:cNvPr id="4" name="Picture 2" descr="C:\Users\nmansour\Desktop\E.histolytica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838200"/>
            <a:ext cx="8686800" cy="5867400"/>
          </a:xfrm>
          <a:prstGeom prst="rect">
            <a:avLst/>
          </a:prstGeom>
          <a:noFill/>
          <a:ln>
            <a:solidFill>
              <a:srgbClr val="B40085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758295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600" y="228601"/>
            <a:ext cx="8686800" cy="533399"/>
          </a:xfrm>
          <a:noFill/>
        </p:spPr>
        <p:txBody>
          <a:bodyPr>
            <a:noAutofit/>
          </a:bodyPr>
          <a:lstStyle/>
          <a:p>
            <a:r>
              <a:rPr lang="en-US" sz="3600" b="1" i="1" dirty="0">
                <a:solidFill>
                  <a:srgbClr val="B40085"/>
                </a:solidFill>
                <a:latin typeface="Times New Roman" pitchFamily="18" charset="0"/>
                <a:cs typeface="Times New Roman" pitchFamily="18" charset="0"/>
              </a:rPr>
              <a:t>Giardia </a:t>
            </a:r>
            <a:r>
              <a:rPr lang="en-US" sz="3600" b="1" i="1" dirty="0" smtClean="0">
                <a:solidFill>
                  <a:srgbClr val="B40085"/>
                </a:solidFill>
                <a:latin typeface="Times New Roman" pitchFamily="18" charset="0"/>
                <a:cs typeface="Times New Roman" pitchFamily="18" charset="0"/>
              </a:rPr>
              <a:t>intestinalis</a:t>
            </a:r>
            <a:endParaRPr lang="en-US" sz="3600" b="1" dirty="0">
              <a:solidFill>
                <a:srgbClr val="B40085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8600" y="838200"/>
            <a:ext cx="8686800" cy="5867400"/>
          </a:xfrm>
          <a:noFill/>
          <a:ln>
            <a:solidFill>
              <a:srgbClr val="7030A0"/>
            </a:solidFill>
          </a:ln>
        </p:spPr>
        <p:txBody>
          <a:bodyPr>
            <a:normAutofit/>
          </a:bodyPr>
          <a:lstStyle/>
          <a:p>
            <a:pPr marL="571500" indent="-571500" algn="l">
              <a:buClr>
                <a:srgbClr val="B40085"/>
              </a:buClr>
              <a:buFont typeface="Wingdings" panose="05000000000000000000" pitchFamily="2" charset="2"/>
              <a:buChar char="§"/>
            </a:pPr>
            <a:r>
              <a:rPr lang="en-US" dirty="0" smtClean="0">
                <a:solidFill>
                  <a:schemeClr val="tx1"/>
                </a:solidFill>
                <a:cs typeface="Times New Roman" pitchFamily="18" charset="0"/>
              </a:rPr>
              <a:t>Gastrointestinal </a:t>
            </a:r>
            <a:r>
              <a:rPr lang="en-US" dirty="0" smtClean="0">
                <a:solidFill>
                  <a:srgbClr val="B40085"/>
                </a:solidFill>
                <a:cs typeface="Times New Roman" pitchFamily="18" charset="0"/>
              </a:rPr>
              <a:t>Mastigophora</a:t>
            </a:r>
            <a:r>
              <a:rPr lang="en-US" dirty="0" smtClean="0">
                <a:solidFill>
                  <a:schemeClr val="tx1"/>
                </a:solidFill>
                <a:cs typeface="Times New Roman" pitchFamily="18" charset="0"/>
              </a:rPr>
              <a:t>.</a:t>
            </a:r>
          </a:p>
          <a:p>
            <a:pPr marL="571500" indent="-571500" algn="l">
              <a:buClr>
                <a:srgbClr val="B40085"/>
              </a:buClr>
              <a:buFont typeface="Wingdings" panose="05000000000000000000" pitchFamily="2" charset="2"/>
              <a:buChar char="§"/>
            </a:pPr>
            <a:r>
              <a:rPr lang="en-US" b="1" dirty="0" smtClean="0">
                <a:solidFill>
                  <a:srgbClr val="B40085"/>
                </a:solidFill>
              </a:rPr>
              <a:t>Habitat</a:t>
            </a:r>
            <a:r>
              <a:rPr lang="en-US" b="1" dirty="0">
                <a:solidFill>
                  <a:srgbClr val="B40085"/>
                </a:solidFill>
              </a:rPr>
              <a:t>: </a:t>
            </a:r>
            <a:r>
              <a:rPr lang="en-US" dirty="0">
                <a:solidFill>
                  <a:schemeClr val="tx1"/>
                </a:solidFill>
              </a:rPr>
              <a:t>Small intestine especially in </a:t>
            </a:r>
            <a:r>
              <a:rPr lang="en-US" b="1" dirty="0" smtClean="0">
                <a:solidFill>
                  <a:schemeClr val="tx1"/>
                </a:solidFill>
              </a:rPr>
              <a:t>duodenum</a:t>
            </a:r>
            <a:r>
              <a:rPr lang="en-US" dirty="0" smtClean="0">
                <a:solidFill>
                  <a:schemeClr val="tx1"/>
                </a:solidFill>
              </a:rPr>
              <a:t>.</a:t>
            </a:r>
          </a:p>
          <a:p>
            <a:pPr marL="571500" indent="-571500" algn="l">
              <a:buClr>
                <a:srgbClr val="B40085"/>
              </a:buClr>
              <a:buFont typeface="Wingdings" panose="05000000000000000000" pitchFamily="2" charset="2"/>
              <a:buChar char="§"/>
            </a:pPr>
            <a:r>
              <a:rPr lang="en-US" b="1" dirty="0" smtClean="0">
                <a:solidFill>
                  <a:srgbClr val="B40085"/>
                </a:solidFill>
              </a:rPr>
              <a:t>Disease</a:t>
            </a:r>
            <a:r>
              <a:rPr lang="en-US" b="1" dirty="0">
                <a:solidFill>
                  <a:srgbClr val="B40085"/>
                </a:solidFill>
              </a:rPr>
              <a:t>: </a:t>
            </a:r>
            <a:r>
              <a:rPr lang="en-US" dirty="0">
                <a:solidFill>
                  <a:schemeClr val="tx1"/>
                </a:solidFill>
              </a:rPr>
              <a:t>Fatty </a:t>
            </a:r>
            <a:r>
              <a:rPr lang="en-US" dirty="0" smtClean="0">
                <a:solidFill>
                  <a:schemeClr val="tx1"/>
                </a:solidFill>
              </a:rPr>
              <a:t>diarrhea </a:t>
            </a:r>
            <a:r>
              <a:rPr lang="en-US" dirty="0">
                <a:solidFill>
                  <a:schemeClr val="tx1"/>
                </a:solidFill>
              </a:rPr>
              <a:t>especially in children. </a:t>
            </a:r>
          </a:p>
          <a:p>
            <a:pPr marL="571500" indent="-571500" algn="l">
              <a:buClr>
                <a:srgbClr val="B40085"/>
              </a:buClr>
              <a:buFont typeface="Wingdings" panose="05000000000000000000" pitchFamily="2" charset="2"/>
              <a:buChar char="§"/>
            </a:pPr>
            <a:r>
              <a:rPr lang="en-US" b="1" dirty="0" smtClean="0">
                <a:solidFill>
                  <a:srgbClr val="B40085"/>
                </a:solidFill>
                <a:cs typeface="Times New Roman" pitchFamily="18" charset="0"/>
              </a:rPr>
              <a:t>Morphology: </a:t>
            </a:r>
          </a:p>
          <a:p>
            <a:pPr marL="914400" lvl="1" indent="-457200" algn="l">
              <a:buClr>
                <a:srgbClr val="B40085"/>
              </a:buClr>
              <a:buFont typeface="Arial" panose="020B0604020202020204" pitchFamily="34" charset="0"/>
              <a:buChar char="•"/>
            </a:pPr>
            <a:r>
              <a:rPr lang="en-US" sz="3200" b="1" dirty="0" smtClean="0">
                <a:solidFill>
                  <a:schemeClr val="tx1"/>
                </a:solidFill>
                <a:cs typeface="Times New Roman" pitchFamily="18" charset="0"/>
              </a:rPr>
              <a:t>Trophozoite: </a:t>
            </a:r>
            <a:r>
              <a:rPr lang="en-US" sz="3200" dirty="0" smtClean="0">
                <a:solidFill>
                  <a:schemeClr val="tx1"/>
                </a:solidFill>
                <a:cs typeface="Times New Roman" pitchFamily="18" charset="0"/>
              </a:rPr>
              <a:t>four pairs of </a:t>
            </a:r>
            <a:r>
              <a:rPr lang="en-US" sz="3200" b="1" dirty="0" smtClean="0">
                <a:solidFill>
                  <a:schemeClr val="tx1"/>
                </a:solidFill>
                <a:cs typeface="Times New Roman" pitchFamily="18" charset="0"/>
              </a:rPr>
              <a:t>flagella</a:t>
            </a:r>
            <a:r>
              <a:rPr lang="en-US" sz="3200" dirty="0" smtClean="0">
                <a:solidFill>
                  <a:schemeClr val="tx1"/>
                </a:solidFill>
                <a:cs typeface="Times New Roman" pitchFamily="18" charset="0"/>
              </a:rPr>
              <a:t>.</a:t>
            </a:r>
          </a:p>
          <a:p>
            <a:pPr marL="914400" lvl="1" indent="-457200" algn="l">
              <a:buClr>
                <a:srgbClr val="B40085"/>
              </a:buClr>
              <a:buFont typeface="Arial" panose="020B0604020202020204" pitchFamily="34" charset="0"/>
              <a:buChar char="•"/>
            </a:pPr>
            <a:r>
              <a:rPr lang="en-US" sz="3200" b="1" dirty="0" smtClean="0">
                <a:solidFill>
                  <a:schemeClr val="tx1"/>
                </a:solidFill>
                <a:cs typeface="Times New Roman" pitchFamily="18" charset="0"/>
              </a:rPr>
              <a:t>Cyst</a:t>
            </a:r>
            <a:r>
              <a:rPr lang="en-US" sz="3200" dirty="0" smtClean="0">
                <a:solidFill>
                  <a:schemeClr val="tx1"/>
                </a:solidFill>
                <a:cs typeface="Times New Roman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9734564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305" y="3432174"/>
            <a:ext cx="3932300" cy="3309651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0600" y="238592"/>
            <a:ext cx="4191000" cy="296180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000" r="39641"/>
          <a:stretch/>
        </p:blipFill>
        <p:spPr bwMode="auto">
          <a:xfrm>
            <a:off x="304800" y="228600"/>
            <a:ext cx="4038600" cy="29718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0600" y="3505200"/>
            <a:ext cx="4191000" cy="32004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174720" y="434715"/>
            <a:ext cx="5251759" cy="461665"/>
          </a:xfrm>
          <a:prstGeom prst="rect">
            <a:avLst/>
          </a:prstGeom>
          <a:solidFill>
            <a:srgbClr val="FBF3FB"/>
          </a:solidFill>
          <a:ln>
            <a:solidFill>
              <a:srgbClr val="7030A0"/>
            </a:solidFill>
          </a:ln>
        </p:spPr>
        <p:txBody>
          <a:bodyPr wrap="none" rtlCol="0">
            <a:spAutoFit/>
          </a:bodyPr>
          <a:lstStyle/>
          <a:p>
            <a:r>
              <a:rPr lang="en-US" sz="2400" b="1" dirty="0"/>
              <a:t>Giardia cyst (infective and diagnostic) 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316605" y="3511048"/>
            <a:ext cx="5297476" cy="461665"/>
          </a:xfrm>
          <a:prstGeom prst="rect">
            <a:avLst/>
          </a:prstGeom>
          <a:solidFill>
            <a:srgbClr val="FBF3FB"/>
          </a:solidFill>
          <a:ln>
            <a:solidFill>
              <a:srgbClr val="7030A0"/>
            </a:solidFill>
          </a:ln>
        </p:spPr>
        <p:txBody>
          <a:bodyPr wrap="none" rtlCol="0">
            <a:spAutoFit/>
          </a:bodyPr>
          <a:lstStyle/>
          <a:p>
            <a:r>
              <a:rPr lang="en-US" sz="2400" b="1" dirty="0"/>
              <a:t>Giardia trophozoite (diagnostic stage). </a:t>
            </a:r>
          </a:p>
        </p:txBody>
      </p:sp>
    </p:spTree>
    <p:extLst>
      <p:ext uri="{BB962C8B-B14F-4D97-AF65-F5344CB8AC3E}">
        <p14:creationId xmlns:p14="http://schemas.microsoft.com/office/powerpoint/2010/main" val="28728367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04800" y="228601"/>
            <a:ext cx="8534400" cy="533399"/>
          </a:xfrm>
          <a:noFill/>
          <a:ln>
            <a:noFill/>
          </a:ln>
        </p:spPr>
        <p:txBody>
          <a:bodyPr>
            <a:noAutofit/>
          </a:bodyPr>
          <a:lstStyle/>
          <a:p>
            <a:pPr algn="l"/>
            <a:r>
              <a:rPr lang="en-US" sz="2800" dirty="0" smtClean="0">
                <a:latin typeface="+mn-lt"/>
              </a:rPr>
              <a:t/>
            </a:r>
            <a:br>
              <a:rPr lang="en-US" sz="2800" dirty="0" smtClean="0">
                <a:latin typeface="+mn-lt"/>
              </a:rPr>
            </a:br>
            <a:r>
              <a:rPr lang="en-US" sz="3600" b="1" dirty="0" smtClean="0">
                <a:solidFill>
                  <a:srgbClr val="B40085"/>
                </a:solidFill>
                <a:latin typeface="+mn-lt"/>
              </a:rPr>
              <a:t>Balantidial dysentery</a:t>
            </a:r>
            <a:r>
              <a:rPr lang="en-US" sz="3600" dirty="0" smtClean="0">
                <a:solidFill>
                  <a:srgbClr val="B40085"/>
                </a:solidFill>
                <a:latin typeface="+mn-lt"/>
              </a:rPr>
              <a:t>: </a:t>
            </a:r>
            <a:r>
              <a:rPr lang="en-US" sz="3600" i="1" dirty="0">
                <a:solidFill>
                  <a:srgbClr val="B40085"/>
                </a:solidFill>
                <a:latin typeface="+mn-lt"/>
                <a:cs typeface="Times New Roman" pitchFamily="18" charset="0"/>
              </a:rPr>
              <a:t>Balantidium </a:t>
            </a:r>
            <a:r>
              <a:rPr lang="en-US" sz="3600" i="1" dirty="0" smtClean="0">
                <a:solidFill>
                  <a:srgbClr val="B40085"/>
                </a:solidFill>
                <a:latin typeface="+mn-lt"/>
                <a:cs typeface="Times New Roman" pitchFamily="18" charset="0"/>
              </a:rPr>
              <a:t>coli</a:t>
            </a:r>
            <a:r>
              <a:rPr lang="en-US" sz="3600" dirty="0" smtClean="0">
                <a:solidFill>
                  <a:srgbClr val="B40085"/>
                </a:solidFill>
                <a:latin typeface="+mn-lt"/>
                <a:cs typeface="Times New Roman" pitchFamily="18" charset="0"/>
              </a:rPr>
              <a:t>:</a:t>
            </a:r>
            <a:r>
              <a:rPr lang="en-US" sz="3600" i="1" dirty="0" smtClean="0">
                <a:solidFill>
                  <a:srgbClr val="B40085"/>
                </a:solidFill>
                <a:latin typeface="+mn-lt"/>
                <a:cs typeface="Times New Roman" pitchFamily="18" charset="0"/>
              </a:rPr>
              <a:t> </a:t>
            </a:r>
            <a:r>
              <a:rPr lang="en-US" sz="2800" b="1" i="1" dirty="0">
                <a:solidFill>
                  <a:srgbClr val="0070C0"/>
                </a:solidFill>
                <a:latin typeface="+mn-lt"/>
                <a:cs typeface="Times New Roman" pitchFamily="18" charset="0"/>
              </a:rPr>
              <a:t/>
            </a:r>
            <a:br>
              <a:rPr lang="en-US" sz="2800" b="1" i="1" dirty="0">
                <a:solidFill>
                  <a:srgbClr val="0070C0"/>
                </a:solidFill>
                <a:latin typeface="+mn-lt"/>
                <a:cs typeface="Times New Roman" pitchFamily="18" charset="0"/>
              </a:rPr>
            </a:br>
            <a:endParaRPr lang="en-US" sz="2800" dirty="0">
              <a:solidFill>
                <a:srgbClr val="0070C0"/>
              </a:solidFill>
              <a:latin typeface="+mn-lt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6200" y="762000"/>
            <a:ext cx="8915400" cy="6019800"/>
          </a:xfrm>
          <a:noFill/>
          <a:ln>
            <a:solidFill>
              <a:srgbClr val="B40085"/>
            </a:solidFill>
          </a:ln>
        </p:spPr>
        <p:txBody>
          <a:bodyPr>
            <a:normAutofit/>
          </a:bodyPr>
          <a:lstStyle/>
          <a:p>
            <a:pPr algn="l"/>
            <a:r>
              <a:rPr lang="en-US" dirty="0" smtClean="0">
                <a:solidFill>
                  <a:schemeClr val="tx1"/>
                </a:solidFill>
              </a:rPr>
              <a:t>- </a:t>
            </a:r>
            <a:r>
              <a:rPr lang="en-US" sz="3100" b="1" dirty="0" smtClean="0">
                <a:solidFill>
                  <a:schemeClr val="tx1"/>
                </a:solidFill>
              </a:rPr>
              <a:t>Ciliophora</a:t>
            </a:r>
            <a:r>
              <a:rPr lang="en-US" sz="3100" dirty="0" smtClean="0">
                <a:solidFill>
                  <a:schemeClr val="tx1"/>
                </a:solidFill>
              </a:rPr>
              <a:t>. </a:t>
            </a:r>
          </a:p>
          <a:p>
            <a:pPr algn="l"/>
            <a:r>
              <a:rPr lang="en-US" sz="3100" dirty="0" smtClean="0">
                <a:solidFill>
                  <a:schemeClr val="tx1"/>
                </a:solidFill>
              </a:rPr>
              <a:t>- Kidney-shaped macronucleus and small micronucleus.</a:t>
            </a:r>
          </a:p>
          <a:p>
            <a:pPr algn="l"/>
            <a:r>
              <a:rPr lang="en-US" sz="3100" dirty="0" smtClean="0">
                <a:solidFill>
                  <a:schemeClr val="tx1"/>
                </a:solidFill>
              </a:rPr>
              <a:t>- Ingestion of </a:t>
            </a:r>
            <a:r>
              <a:rPr lang="en-US" sz="3100" dirty="0">
                <a:solidFill>
                  <a:schemeClr val="tx1"/>
                </a:solidFill>
              </a:rPr>
              <a:t>food and </a:t>
            </a:r>
            <a:r>
              <a:rPr lang="en-US" sz="3100" dirty="0" smtClean="0">
                <a:solidFill>
                  <a:schemeClr val="tx1"/>
                </a:solidFill>
              </a:rPr>
              <a:t>water contaminated by the cysts.</a:t>
            </a:r>
            <a:endParaRPr lang="en-US" sz="3100" dirty="0" smtClean="0">
              <a:solidFill>
                <a:schemeClr val="tx1"/>
              </a:solidFill>
            </a:endParaRPr>
          </a:p>
        </p:txBody>
      </p:sp>
      <p:pic>
        <p:nvPicPr>
          <p:cNvPr id="5" name="Picture 2" descr="E:\copy of LG\nimer aboahmad\Figures of parasites\صورة 245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19800" y="3334063"/>
            <a:ext cx="2895600" cy="3505200"/>
          </a:xfrm>
          <a:prstGeom prst="rect">
            <a:avLst/>
          </a:prstGeom>
          <a:noFill/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39256" y="3335311"/>
            <a:ext cx="2895600" cy="3505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-229851" y="3715063"/>
            <a:ext cx="3657601" cy="27432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594054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" y="152400"/>
            <a:ext cx="8839200" cy="6629400"/>
          </a:xfrm>
          <a:noFill/>
          <a:ln>
            <a:solidFill>
              <a:srgbClr val="C00000"/>
            </a:solidFill>
          </a:ln>
        </p:spPr>
        <p:txBody>
          <a:bodyPr>
            <a:normAutofit lnSpcReduction="10000"/>
          </a:bodyPr>
          <a:lstStyle/>
          <a:p>
            <a:pPr algn="l"/>
            <a:r>
              <a:rPr lang="en-US" dirty="0">
                <a:solidFill>
                  <a:schemeClr val="tx1"/>
                </a:solidFill>
              </a:rPr>
              <a:t>S</a:t>
            </a:r>
            <a:r>
              <a:rPr lang="en-US" dirty="0" smtClean="0">
                <a:solidFill>
                  <a:schemeClr val="tx1"/>
                </a:solidFill>
                <a:effectLst/>
              </a:rPr>
              <a:t>tool analysis is a series of tests done on  stool (feces) samples for differential diagnosis of certain diseases of digestive system</a:t>
            </a:r>
            <a:r>
              <a:rPr lang="en-US" dirty="0" smtClean="0">
                <a:solidFill>
                  <a:schemeClr val="tx1"/>
                </a:solidFill>
                <a:effectLst/>
              </a:rPr>
              <a:t>.</a:t>
            </a:r>
          </a:p>
          <a:p>
            <a:pPr algn="l"/>
            <a:r>
              <a:rPr lang="en-US" sz="3600" b="1" dirty="0">
                <a:solidFill>
                  <a:srgbClr val="7030A0"/>
                </a:solidFill>
                <a:ea typeface="+mj-ea"/>
                <a:cs typeface="+mj-cs"/>
              </a:rPr>
              <a:t>Clinical significance of stool analysis</a:t>
            </a:r>
            <a:r>
              <a:rPr lang="en-US" sz="3600" b="1" dirty="0" smtClean="0">
                <a:solidFill>
                  <a:srgbClr val="7030A0"/>
                </a:solidFill>
                <a:ea typeface="+mj-ea"/>
                <a:cs typeface="+mj-cs"/>
              </a:rPr>
              <a:t>: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chemeClr val="tx1"/>
                </a:solidFill>
              </a:rPr>
              <a:t>Diagnosis </a:t>
            </a:r>
            <a:r>
              <a:rPr lang="en-US" dirty="0">
                <a:solidFill>
                  <a:schemeClr val="tx1"/>
                </a:solidFill>
              </a:rPr>
              <a:t>of digestive system infections: Bacteria, parasites, virus, and fungi. 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/>
                </a:solidFill>
              </a:rPr>
              <a:t>Diagnosis of pancreas disorders (inflammation); malabsorption of  nutrients (fat).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/>
                </a:solidFill>
              </a:rPr>
              <a:t>Primary screening test for some types of digestive system malignancy such as: colon cancer (occult blood). 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/>
                </a:solidFill>
              </a:rPr>
              <a:t>Primary screening for peptic ulcer disease, and some types of anemia (occult blood). </a:t>
            </a:r>
          </a:p>
        </p:txBody>
      </p:sp>
    </p:spTree>
    <p:extLst>
      <p:ext uri="{BB962C8B-B14F-4D97-AF65-F5344CB8AC3E}">
        <p14:creationId xmlns:p14="http://schemas.microsoft.com/office/powerpoint/2010/main" val="3304442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04800" y="228601"/>
            <a:ext cx="8610600" cy="533399"/>
          </a:xfrm>
          <a:noFill/>
        </p:spPr>
        <p:txBody>
          <a:bodyPr>
            <a:noAutofit/>
          </a:bodyPr>
          <a:lstStyle/>
          <a:p>
            <a:r>
              <a:rPr lang="en-US" sz="3600" b="1" u="sng" dirty="0" smtClean="0">
                <a:solidFill>
                  <a:srgbClr val="B40085"/>
                </a:solidFill>
              </a:rPr>
              <a:t>Helminths: </a:t>
            </a:r>
            <a:endParaRPr lang="en-US" sz="3600" b="1" u="sng" dirty="0">
              <a:solidFill>
                <a:srgbClr val="B40085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" y="838200"/>
            <a:ext cx="8839200" cy="5791200"/>
          </a:xfrm>
          <a:noFill/>
          <a:ln>
            <a:solidFill>
              <a:srgbClr val="C00000"/>
            </a:solidFill>
          </a:ln>
        </p:spPr>
        <p:txBody>
          <a:bodyPr>
            <a:normAutofit/>
          </a:bodyPr>
          <a:lstStyle/>
          <a:p>
            <a:pPr algn="l"/>
            <a:r>
              <a:rPr lang="en-US" b="1" i="1" dirty="0">
                <a:solidFill>
                  <a:srgbClr val="B40085"/>
                </a:solidFill>
                <a:cs typeface="Times New Roman" pitchFamily="18" charset="0"/>
              </a:rPr>
              <a:t>Schistosoma mansoni</a:t>
            </a:r>
            <a:r>
              <a:rPr lang="en-US" b="1" dirty="0" smtClean="0">
                <a:solidFill>
                  <a:srgbClr val="B40085"/>
                </a:solidFill>
                <a:cs typeface="Times New Roman" pitchFamily="18" charset="0"/>
              </a:rPr>
              <a:t>:</a:t>
            </a:r>
          </a:p>
          <a:p>
            <a:pPr marL="457200" indent="-457200" algn="l">
              <a:buFontTx/>
              <a:buChar char="-"/>
            </a:pPr>
            <a:r>
              <a:rPr lang="en-US" dirty="0" err="1" smtClean="0">
                <a:solidFill>
                  <a:schemeClr val="tx1"/>
                </a:solidFill>
                <a:cs typeface="Times New Roman" pitchFamily="18" charset="0"/>
              </a:rPr>
              <a:t>Trematoda</a:t>
            </a:r>
            <a:r>
              <a:rPr lang="en-US" dirty="0" smtClean="0">
                <a:solidFill>
                  <a:schemeClr val="tx1"/>
                </a:solidFill>
                <a:cs typeface="Times New Roman" pitchFamily="18" charset="0"/>
              </a:rPr>
              <a:t>.</a:t>
            </a:r>
          </a:p>
          <a:p>
            <a:pPr marL="457200" indent="-457200" algn="l">
              <a:buFontTx/>
              <a:buChar char="-"/>
            </a:pPr>
            <a:r>
              <a:rPr lang="en-US" dirty="0" smtClean="0">
                <a:solidFill>
                  <a:schemeClr val="tx1"/>
                </a:solidFill>
                <a:cs typeface="Times New Roman" pitchFamily="18" charset="0"/>
              </a:rPr>
              <a:t>Intestinal </a:t>
            </a: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>bilharziasis</a:t>
            </a:r>
            <a:r>
              <a:rPr lang="en-US" dirty="0" smtClean="0">
                <a:solidFill>
                  <a:schemeClr val="tx1"/>
                </a:solidFill>
                <a:cs typeface="Times New Roman" pitchFamily="18" charset="0"/>
              </a:rPr>
              <a:t>.</a:t>
            </a:r>
          </a:p>
          <a:p>
            <a:pPr marL="457200" indent="-457200" algn="l">
              <a:buFontTx/>
              <a:buChar char="-"/>
            </a:pPr>
            <a:r>
              <a:rPr lang="en-US" dirty="0" smtClean="0">
                <a:solidFill>
                  <a:schemeClr val="tx1"/>
                </a:solidFill>
                <a:cs typeface="Times New Roman" pitchFamily="18" charset="0"/>
              </a:rPr>
              <a:t>Diagnosis: finding of ova with lateral spine in the stool.</a:t>
            </a:r>
          </a:p>
        </p:txBody>
      </p:sp>
      <p:pic>
        <p:nvPicPr>
          <p:cNvPr id="4" name="Picture 3" descr="F:\copy of LG\nimer aboahmad\Figures of parasites\صورة 163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81600" y="3276600"/>
            <a:ext cx="3657600" cy="3257550"/>
          </a:xfrm>
          <a:prstGeom prst="rect">
            <a:avLst/>
          </a:prstGeom>
          <a:noFill/>
        </p:spPr>
      </p:pic>
      <p:pic>
        <p:nvPicPr>
          <p:cNvPr id="1026" name="Picture 2" descr="F:\copy of LG\nimer aboahmad\Figures of parasites\صورة 172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7400" y="3276600"/>
            <a:ext cx="2895600" cy="3257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099235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600" y="152400"/>
            <a:ext cx="8763000" cy="609599"/>
          </a:xfrm>
          <a:noFill/>
          <a:ln>
            <a:noFill/>
          </a:ln>
        </p:spPr>
        <p:txBody>
          <a:bodyPr>
            <a:noAutofit/>
          </a:bodyPr>
          <a:lstStyle/>
          <a:p>
            <a:r>
              <a:rPr lang="en-US" sz="3600" b="1" i="1" dirty="0" smtClean="0">
                <a:solidFill>
                  <a:srgbClr val="B40085"/>
                </a:solidFill>
              </a:rPr>
              <a:t>Taenia </a:t>
            </a:r>
            <a:r>
              <a:rPr lang="en-US" sz="3600" b="1" dirty="0" smtClean="0">
                <a:solidFill>
                  <a:srgbClr val="B40085"/>
                </a:solidFill>
              </a:rPr>
              <a:t>(</a:t>
            </a:r>
            <a:r>
              <a:rPr lang="en-US" sz="3600" b="1" dirty="0" err="1" smtClean="0">
                <a:solidFill>
                  <a:srgbClr val="B40085"/>
                </a:solidFill>
              </a:rPr>
              <a:t>Cestoda</a:t>
            </a:r>
            <a:r>
              <a:rPr lang="en-US" sz="3600" b="1" dirty="0" smtClean="0">
                <a:solidFill>
                  <a:srgbClr val="B40085"/>
                </a:solidFill>
              </a:rPr>
              <a:t>) infection:</a:t>
            </a:r>
            <a:endParaRPr lang="en-US" sz="3600" b="1" dirty="0">
              <a:solidFill>
                <a:srgbClr val="B40085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8600" y="914400"/>
            <a:ext cx="8763000" cy="5715000"/>
          </a:xfrm>
          <a:noFill/>
          <a:ln>
            <a:solidFill>
              <a:srgbClr val="C00000"/>
            </a:solidFill>
          </a:ln>
        </p:spPr>
        <p:txBody>
          <a:bodyPr>
            <a:normAutofit/>
          </a:bodyPr>
          <a:lstStyle/>
          <a:p>
            <a:pPr marL="571500" indent="-571500" algn="l"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i="1" dirty="0" smtClean="0">
                <a:solidFill>
                  <a:srgbClr val="0070C0"/>
                </a:solidFill>
                <a:cs typeface="Times New Roman" pitchFamily="18" charset="0"/>
              </a:rPr>
              <a:t>Taenia </a:t>
            </a:r>
            <a:r>
              <a:rPr lang="en-US" i="1" dirty="0">
                <a:solidFill>
                  <a:srgbClr val="0070C0"/>
                </a:solidFill>
                <a:cs typeface="Times New Roman" pitchFamily="18" charset="0"/>
              </a:rPr>
              <a:t>saginata </a:t>
            </a: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>(beef tapeworm</a:t>
            </a:r>
            <a:r>
              <a:rPr lang="en-US" dirty="0" smtClean="0">
                <a:solidFill>
                  <a:schemeClr val="tx1"/>
                </a:solidFill>
                <a:cs typeface="Times New Roman" pitchFamily="18" charset="0"/>
              </a:rPr>
              <a:t>). </a:t>
            </a:r>
            <a:endParaRPr lang="en-US" dirty="0">
              <a:solidFill>
                <a:schemeClr val="tx1"/>
              </a:solidFill>
              <a:cs typeface="Times New Roman" pitchFamily="18" charset="0"/>
            </a:endParaRPr>
          </a:p>
          <a:p>
            <a:pPr marL="571500" indent="-571500" algn="l"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i="1" dirty="0" smtClean="0">
                <a:solidFill>
                  <a:srgbClr val="0070C0"/>
                </a:solidFill>
                <a:cs typeface="Times New Roman" pitchFamily="18" charset="0"/>
              </a:rPr>
              <a:t>Taenia </a:t>
            </a:r>
            <a:r>
              <a:rPr lang="en-US" i="1" dirty="0">
                <a:solidFill>
                  <a:srgbClr val="0070C0"/>
                </a:solidFill>
                <a:cs typeface="Times New Roman" pitchFamily="18" charset="0"/>
              </a:rPr>
              <a:t>solium </a:t>
            </a: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>(pork tapeworm</a:t>
            </a:r>
            <a:r>
              <a:rPr lang="en-US" dirty="0" smtClean="0">
                <a:solidFill>
                  <a:schemeClr val="tx1"/>
                </a:solidFill>
                <a:cs typeface="Times New Roman" pitchFamily="18" charset="0"/>
              </a:rPr>
              <a:t>).</a:t>
            </a:r>
            <a:endParaRPr lang="en-US" b="1" dirty="0" smtClean="0">
              <a:solidFill>
                <a:srgbClr val="0070C0"/>
              </a:solidFill>
              <a:cs typeface="Times New Roman" pitchFamily="18" charset="0"/>
            </a:endParaRPr>
          </a:p>
          <a:p>
            <a:pPr algn="l"/>
            <a:r>
              <a:rPr lang="en-US" b="1" dirty="0" smtClean="0">
                <a:solidFill>
                  <a:srgbClr val="B40085"/>
                </a:solidFill>
                <a:cs typeface="Times New Roman" pitchFamily="18" charset="0"/>
              </a:rPr>
              <a:t>Diagnostic stages</a:t>
            </a:r>
            <a:r>
              <a:rPr lang="en-US" dirty="0" smtClean="0">
                <a:solidFill>
                  <a:srgbClr val="B40085"/>
                </a:solidFill>
                <a:cs typeface="Times New Roman" pitchFamily="18" charset="0"/>
              </a:rPr>
              <a:t>:</a:t>
            </a:r>
          </a:p>
          <a:p>
            <a:pPr marL="571500" indent="-571500" algn="l">
              <a:buClr>
                <a:srgbClr val="C00000"/>
              </a:buClr>
              <a:buFont typeface="Courier New" panose="02070309020205020404" pitchFamily="49" charset="0"/>
              <a:buChar char="o"/>
            </a:pPr>
            <a:r>
              <a:rPr lang="en-US" dirty="0" smtClean="0">
                <a:solidFill>
                  <a:schemeClr val="tx1"/>
                </a:solidFill>
                <a:cs typeface="Times New Roman" pitchFamily="18" charset="0"/>
              </a:rPr>
              <a:t>Gravid segments. </a:t>
            </a:r>
          </a:p>
          <a:p>
            <a:pPr marL="571500" indent="-571500" algn="l">
              <a:buClr>
                <a:srgbClr val="C00000"/>
              </a:buClr>
              <a:buFont typeface="Courier New" panose="02070309020205020404" pitchFamily="49" charset="0"/>
              <a:buChar char="o"/>
            </a:pPr>
            <a:r>
              <a:rPr lang="en-US" dirty="0" smtClean="0">
                <a:solidFill>
                  <a:schemeClr val="tx1"/>
                </a:solidFill>
                <a:cs typeface="Times New Roman" pitchFamily="18" charset="0"/>
              </a:rPr>
              <a:t>Hexacantho-embryonated ova. </a:t>
            </a:r>
          </a:p>
        </p:txBody>
      </p:sp>
    </p:spTree>
    <p:extLst>
      <p:ext uri="{BB962C8B-B14F-4D97-AF65-F5344CB8AC3E}">
        <p14:creationId xmlns:p14="http://schemas.microsoft.com/office/powerpoint/2010/main" val="3401354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869" y="228600"/>
            <a:ext cx="5876731" cy="64844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7" name="Picture 5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057" b="13324"/>
          <a:stretch/>
        </p:blipFill>
        <p:spPr bwMode="auto">
          <a:xfrm>
            <a:off x="6019800" y="228600"/>
            <a:ext cx="2978179" cy="3743793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8198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9800" y="4267201"/>
            <a:ext cx="2978179" cy="244589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583037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1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1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600" y="152401"/>
            <a:ext cx="76200" cy="76199"/>
          </a:xfrm>
        </p:spPr>
        <p:txBody>
          <a:bodyPr>
            <a:normAutofit fontScale="90000"/>
          </a:bodyPr>
          <a:lstStyle/>
          <a:p>
            <a:pPr algn="l"/>
            <a:r>
              <a:rPr lang="en-US" sz="800" dirty="0" smtClean="0"/>
              <a:t>N</a:t>
            </a:r>
            <a:endParaRPr lang="en-US" sz="8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" y="228600"/>
            <a:ext cx="8839200" cy="6477000"/>
          </a:xfrm>
          <a:noFill/>
          <a:ln>
            <a:solidFill>
              <a:srgbClr val="C00000"/>
            </a:solidFill>
          </a:ln>
        </p:spPr>
        <p:txBody>
          <a:bodyPr>
            <a:normAutofit/>
          </a:bodyPr>
          <a:lstStyle/>
          <a:p>
            <a:r>
              <a:rPr lang="en-US" sz="3600" b="1" i="1" dirty="0">
                <a:solidFill>
                  <a:srgbClr val="B40085"/>
                </a:solidFill>
                <a:cs typeface="Times New Roman" pitchFamily="18" charset="0"/>
              </a:rPr>
              <a:t>Ascaris </a:t>
            </a:r>
            <a:r>
              <a:rPr lang="en-US" sz="3600" b="1" i="1" dirty="0" smtClean="0">
                <a:solidFill>
                  <a:srgbClr val="B40085"/>
                </a:solidFill>
                <a:cs typeface="Times New Roman" pitchFamily="18" charset="0"/>
              </a:rPr>
              <a:t>lumbricoides:</a:t>
            </a:r>
            <a:r>
              <a:rPr lang="en-US" sz="3600" b="1" dirty="0" smtClean="0">
                <a:solidFill>
                  <a:srgbClr val="B40085"/>
                </a:solidFill>
                <a:cs typeface="Times New Roman" pitchFamily="18" charset="0"/>
              </a:rPr>
              <a:t> (</a:t>
            </a:r>
            <a:r>
              <a:rPr lang="en-US" sz="3600" dirty="0" err="1" smtClean="0">
                <a:solidFill>
                  <a:srgbClr val="B40085"/>
                </a:solidFill>
                <a:cs typeface="Times New Roman" pitchFamily="18" charset="0"/>
              </a:rPr>
              <a:t>Nematoda</a:t>
            </a:r>
            <a:r>
              <a:rPr lang="en-US" sz="3600" dirty="0">
                <a:solidFill>
                  <a:srgbClr val="B40085"/>
                </a:solidFill>
                <a:cs typeface="Times New Roman" pitchFamily="18" charset="0"/>
              </a:rPr>
              <a:t>)</a:t>
            </a:r>
            <a:endParaRPr lang="en-US" sz="3600" dirty="0" smtClean="0">
              <a:solidFill>
                <a:srgbClr val="B40085"/>
              </a:solidFill>
              <a:cs typeface="Times New Roman" pitchFamily="18" charset="0"/>
            </a:endParaRPr>
          </a:p>
          <a:p>
            <a:pPr algn="l"/>
            <a:r>
              <a:rPr lang="en-US" b="1" dirty="0" smtClean="0">
                <a:solidFill>
                  <a:srgbClr val="B40085"/>
                </a:solidFill>
                <a:cs typeface="Times New Roman" pitchFamily="18" charset="0"/>
              </a:rPr>
              <a:t>Diagnostic stage</a:t>
            </a:r>
            <a:r>
              <a:rPr lang="en-US" dirty="0" smtClean="0">
                <a:solidFill>
                  <a:srgbClr val="B40085"/>
                </a:solidFill>
                <a:cs typeface="Times New Roman" pitchFamily="18" charset="0"/>
              </a:rPr>
              <a:t>: </a:t>
            </a:r>
          </a:p>
          <a:p>
            <a:pPr marL="457200" indent="-457200" algn="l"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>un-fertilized </a:t>
            </a:r>
            <a:r>
              <a:rPr lang="en-US" dirty="0" smtClean="0">
                <a:solidFill>
                  <a:schemeClr val="tx1"/>
                </a:solidFill>
                <a:cs typeface="Times New Roman" pitchFamily="18" charset="0"/>
              </a:rPr>
              <a:t>ova, fertilized, or embryonated ova.</a:t>
            </a:r>
          </a:p>
          <a:p>
            <a:pPr marL="457200" indent="-457200" algn="l"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chemeClr val="tx1"/>
                </a:solidFill>
                <a:cs typeface="Times New Roman" pitchFamily="18" charset="0"/>
              </a:rPr>
              <a:t>Adult stage. 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400" y="3048000"/>
            <a:ext cx="2269370" cy="35433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528"/>
          <a:stretch/>
        </p:blipFill>
        <p:spPr bwMode="auto">
          <a:xfrm>
            <a:off x="3657600" y="3048001"/>
            <a:ext cx="2802770" cy="35433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3048001"/>
            <a:ext cx="3200400" cy="3543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1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7600" y="3048001"/>
            <a:ext cx="2802770" cy="35432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3962400" y="6096000"/>
            <a:ext cx="1571264" cy="400110"/>
          </a:xfrm>
          <a:prstGeom prst="rect">
            <a:avLst/>
          </a:prstGeom>
          <a:solidFill>
            <a:srgbClr val="EEEAF2"/>
          </a:solidFill>
          <a:ln>
            <a:solidFill>
              <a:srgbClr val="C00000"/>
            </a:solidFill>
          </a:ln>
        </p:spPr>
        <p:txBody>
          <a:bodyPr wrap="none" rtlCol="0">
            <a:spAutoFit/>
          </a:bodyPr>
          <a:lstStyle/>
          <a:p>
            <a:r>
              <a:rPr lang="en-US" sz="2000" b="1" dirty="0" smtClean="0"/>
              <a:t>unfertile ova</a:t>
            </a:r>
            <a:endParaRPr lang="en-US" sz="2000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6721171" y="3048001"/>
            <a:ext cx="2085827" cy="400110"/>
          </a:xfrm>
          <a:prstGeom prst="rect">
            <a:avLst/>
          </a:prstGeom>
          <a:solidFill>
            <a:srgbClr val="EEEAF2"/>
          </a:solidFill>
          <a:ln>
            <a:solidFill>
              <a:srgbClr val="C00000"/>
            </a:solidFill>
          </a:ln>
        </p:spPr>
        <p:txBody>
          <a:bodyPr wrap="none" rtlCol="0">
            <a:spAutoFit/>
          </a:bodyPr>
          <a:lstStyle/>
          <a:p>
            <a:r>
              <a:rPr lang="en-US" sz="2000" b="1" dirty="0" smtClean="0"/>
              <a:t>embryonated ova</a:t>
            </a:r>
            <a:endParaRPr lang="en-US" sz="2000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3722157" y="3200400"/>
            <a:ext cx="1358064" cy="400110"/>
          </a:xfrm>
          <a:prstGeom prst="rect">
            <a:avLst/>
          </a:prstGeom>
          <a:solidFill>
            <a:srgbClr val="EEEAF2"/>
          </a:solidFill>
          <a:ln>
            <a:solidFill>
              <a:srgbClr val="C00000"/>
            </a:solidFill>
          </a:ln>
        </p:spPr>
        <p:txBody>
          <a:bodyPr wrap="none" rtlCol="0">
            <a:spAutoFit/>
          </a:bodyPr>
          <a:lstStyle/>
          <a:p>
            <a:r>
              <a:rPr lang="en-US" sz="2000" b="1" dirty="0" smtClean="0"/>
              <a:t>Fertile ova</a:t>
            </a:r>
            <a:endParaRPr lang="en-US" sz="2000" b="1" dirty="0"/>
          </a:p>
        </p:txBody>
      </p:sp>
    </p:spTree>
    <p:extLst>
      <p:ext uri="{BB962C8B-B14F-4D97-AF65-F5344CB8AC3E}">
        <p14:creationId xmlns:p14="http://schemas.microsoft.com/office/powerpoint/2010/main" val="40070360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2" grpId="0" animBg="1"/>
      <p:bldP spid="1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04800" y="152401"/>
            <a:ext cx="8610600" cy="533399"/>
          </a:xfrm>
          <a:noFill/>
        </p:spPr>
        <p:txBody>
          <a:bodyPr>
            <a:noAutofit/>
          </a:bodyPr>
          <a:lstStyle/>
          <a:p>
            <a:pPr lvl="0">
              <a:spcBef>
                <a:spcPct val="20000"/>
              </a:spcBef>
            </a:pPr>
            <a:r>
              <a:rPr lang="en-US" sz="3600" b="1" i="1" dirty="0" smtClean="0">
                <a:solidFill>
                  <a:srgbClr val="B40085"/>
                </a:solidFill>
                <a:cs typeface="Times New Roman" pitchFamily="18" charset="0"/>
              </a:rPr>
              <a:t/>
            </a:r>
            <a:br>
              <a:rPr lang="en-US" sz="3600" b="1" i="1" dirty="0" smtClean="0">
                <a:solidFill>
                  <a:srgbClr val="B40085"/>
                </a:solidFill>
                <a:cs typeface="Times New Roman" pitchFamily="18" charset="0"/>
              </a:rPr>
            </a:br>
            <a:r>
              <a:rPr lang="en-US" sz="3600" b="1" i="1" dirty="0" smtClean="0">
                <a:solidFill>
                  <a:srgbClr val="B40085"/>
                </a:solidFill>
                <a:cs typeface="Times New Roman" pitchFamily="18" charset="0"/>
              </a:rPr>
              <a:t>Ascaris lumbricoides </a:t>
            </a:r>
            <a:r>
              <a:rPr lang="en-US" sz="3600" b="1" dirty="0" smtClean="0">
                <a:solidFill>
                  <a:srgbClr val="B40085"/>
                </a:solidFill>
                <a:cs typeface="Times New Roman" pitchFamily="18" charset="0"/>
              </a:rPr>
              <a:t>life cycle</a:t>
            </a:r>
            <a:r>
              <a:rPr lang="en-US" sz="3600" b="1" i="1" dirty="0" smtClean="0">
                <a:solidFill>
                  <a:srgbClr val="B40085"/>
                </a:solidFill>
                <a:cs typeface="Times New Roman" pitchFamily="18" charset="0"/>
              </a:rPr>
              <a:t>: </a:t>
            </a:r>
            <a:r>
              <a:rPr lang="en-US" sz="3600" b="1" i="1" dirty="0">
                <a:solidFill>
                  <a:srgbClr val="B40085"/>
                </a:solidFill>
                <a:cs typeface="Times New Roman" pitchFamily="18" charset="0"/>
              </a:rPr>
              <a:t/>
            </a:r>
            <a:br>
              <a:rPr lang="en-US" sz="3600" b="1" i="1" dirty="0">
                <a:solidFill>
                  <a:srgbClr val="B40085"/>
                </a:solidFill>
                <a:cs typeface="Times New Roman" pitchFamily="18" charset="0"/>
              </a:rPr>
            </a:br>
            <a:endParaRPr lang="en-US" sz="3600" dirty="0">
              <a:solidFill>
                <a:srgbClr val="B40085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04800" y="762000"/>
            <a:ext cx="8610600" cy="5867400"/>
          </a:xfrm>
          <a:solidFill>
            <a:schemeClr val="bg1">
              <a:lumMod val="85000"/>
            </a:schemeClr>
          </a:solidFill>
        </p:spPr>
        <p:txBody>
          <a:bodyPr>
            <a:normAutofit/>
          </a:bodyPr>
          <a:lstStyle/>
          <a:p>
            <a:pPr algn="l"/>
            <a:r>
              <a:rPr lang="en-US" sz="800" dirty="0" smtClean="0"/>
              <a:t>N</a:t>
            </a:r>
            <a:endParaRPr lang="en-US" sz="8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685800"/>
            <a:ext cx="8686800" cy="59436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642654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600" y="228601"/>
            <a:ext cx="45719" cy="76199"/>
          </a:xfrm>
        </p:spPr>
        <p:txBody>
          <a:bodyPr>
            <a:normAutofit fontScale="90000"/>
          </a:bodyPr>
          <a:lstStyle/>
          <a:p>
            <a:pPr algn="l"/>
            <a:r>
              <a:rPr lang="en-US" sz="800" dirty="0" smtClean="0"/>
              <a:t>N</a:t>
            </a:r>
            <a:endParaRPr lang="en-US" sz="8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" y="228600"/>
            <a:ext cx="8915400" cy="6400800"/>
          </a:xfrm>
          <a:noFill/>
          <a:ln>
            <a:solidFill>
              <a:srgbClr val="C00000"/>
            </a:solidFill>
          </a:ln>
        </p:spPr>
        <p:txBody>
          <a:bodyPr>
            <a:normAutofit/>
          </a:bodyPr>
          <a:lstStyle/>
          <a:p>
            <a:r>
              <a:rPr lang="en-US" sz="3600" b="1" dirty="0" smtClean="0">
                <a:solidFill>
                  <a:srgbClr val="B40085"/>
                </a:solidFill>
              </a:rPr>
              <a:t>Hook worms: </a:t>
            </a:r>
          </a:p>
          <a:p>
            <a:pPr marL="457200" indent="-457200" algn="l">
              <a:buFontTx/>
              <a:buChar char="-"/>
            </a:pPr>
            <a:r>
              <a:rPr lang="en-US" b="1" i="1" dirty="0" smtClean="0">
                <a:solidFill>
                  <a:schemeClr val="tx1"/>
                </a:solidFill>
              </a:rPr>
              <a:t>Ancylostoma duodenale</a:t>
            </a:r>
            <a:r>
              <a:rPr lang="en-US" dirty="0" smtClean="0">
                <a:solidFill>
                  <a:schemeClr val="tx1"/>
                </a:solidFill>
              </a:rPr>
              <a:t>.</a:t>
            </a:r>
          </a:p>
          <a:p>
            <a:pPr marL="457200" indent="-457200" algn="l">
              <a:buFontTx/>
              <a:buChar char="-"/>
            </a:pPr>
            <a:r>
              <a:rPr lang="en-US" dirty="0" err="1" smtClean="0">
                <a:solidFill>
                  <a:schemeClr val="tx1"/>
                </a:solidFill>
              </a:rPr>
              <a:t>Nematoda</a:t>
            </a:r>
            <a:r>
              <a:rPr lang="en-US" dirty="0" smtClean="0">
                <a:solidFill>
                  <a:schemeClr val="tx1"/>
                </a:solidFill>
              </a:rPr>
              <a:t>. </a:t>
            </a:r>
          </a:p>
          <a:p>
            <a:pPr marL="457200" indent="-457200" algn="l">
              <a:buFontTx/>
              <a:buChar char="-"/>
            </a:pPr>
            <a:r>
              <a:rPr lang="en-US" b="1" dirty="0" smtClean="0">
                <a:solidFill>
                  <a:srgbClr val="0070C0"/>
                </a:solidFill>
              </a:rPr>
              <a:t>Diagnostic stage</a:t>
            </a:r>
            <a:r>
              <a:rPr lang="en-US" dirty="0" smtClean="0">
                <a:solidFill>
                  <a:schemeClr val="tx1"/>
                </a:solidFill>
              </a:rPr>
              <a:t>:  4-8 cell embryonated ova.  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3074" name="Picture 2" descr="F:\copy of LG\nimer aboahmad\Figures of parasites\صورة 126.gif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304800" y="4560133"/>
            <a:ext cx="3023127" cy="19930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2590800"/>
            <a:ext cx="3023127" cy="174870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31432" y="2590800"/>
            <a:ext cx="2609249" cy="39624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0244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4600" y="2590800"/>
            <a:ext cx="2602441" cy="3938666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08494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600" y="152401"/>
            <a:ext cx="45719" cy="76199"/>
          </a:xfrm>
        </p:spPr>
        <p:txBody>
          <a:bodyPr>
            <a:normAutofit fontScale="90000"/>
          </a:bodyPr>
          <a:lstStyle/>
          <a:p>
            <a:pPr algn="l"/>
            <a:r>
              <a:rPr lang="en-US" sz="800" dirty="0" smtClean="0"/>
              <a:t>N</a:t>
            </a:r>
            <a:endParaRPr lang="en-US" sz="8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8600" y="152400"/>
            <a:ext cx="8686800" cy="6477000"/>
          </a:xfrm>
          <a:noFill/>
          <a:ln>
            <a:solidFill>
              <a:srgbClr val="C00000"/>
            </a:solidFill>
          </a:ln>
        </p:spPr>
        <p:txBody>
          <a:bodyPr>
            <a:normAutofit/>
          </a:bodyPr>
          <a:lstStyle/>
          <a:p>
            <a:r>
              <a:rPr lang="en-US" sz="3600" b="1" i="1" dirty="0">
                <a:solidFill>
                  <a:srgbClr val="B40085"/>
                </a:solidFill>
              </a:rPr>
              <a:t>E</a:t>
            </a:r>
            <a:r>
              <a:rPr lang="en-US" sz="3600" b="1" i="1" dirty="0" smtClean="0">
                <a:solidFill>
                  <a:srgbClr val="B40085"/>
                </a:solidFill>
              </a:rPr>
              <a:t>nterobius vermicularis</a:t>
            </a:r>
            <a:r>
              <a:rPr lang="en-US" sz="3600" b="1" dirty="0" smtClean="0">
                <a:solidFill>
                  <a:srgbClr val="B40085"/>
                </a:solidFill>
              </a:rPr>
              <a:t>: </a:t>
            </a:r>
          </a:p>
          <a:p>
            <a:pPr algn="l"/>
            <a:r>
              <a:rPr lang="en-US" sz="2800" dirty="0" smtClean="0">
                <a:solidFill>
                  <a:schemeClr val="tx1"/>
                </a:solidFill>
              </a:rPr>
              <a:t>-</a:t>
            </a:r>
            <a:r>
              <a:rPr lang="en-US" dirty="0" err="1" smtClean="0">
                <a:solidFill>
                  <a:schemeClr val="tx1"/>
                </a:solidFill>
              </a:rPr>
              <a:t>Nematoda</a:t>
            </a:r>
            <a:r>
              <a:rPr lang="en-US" dirty="0" smtClean="0">
                <a:solidFill>
                  <a:schemeClr val="tx1"/>
                </a:solidFill>
              </a:rPr>
              <a:t>.</a:t>
            </a:r>
          </a:p>
          <a:p>
            <a:pPr algn="l"/>
            <a:r>
              <a:rPr lang="en-US" b="1" dirty="0" smtClean="0">
                <a:solidFill>
                  <a:srgbClr val="B40085"/>
                </a:solidFill>
              </a:rPr>
              <a:t>Diagnostic stage: </a:t>
            </a:r>
            <a:r>
              <a:rPr lang="en-US" dirty="0" smtClean="0">
                <a:solidFill>
                  <a:schemeClr val="tx1"/>
                </a:solidFill>
              </a:rPr>
              <a:t>D-shaped ova.</a:t>
            </a:r>
          </a:p>
          <a:p>
            <a:pPr algn="l"/>
            <a:endParaRPr lang="en-US" sz="2800" dirty="0">
              <a:solidFill>
                <a:schemeClr val="tx1"/>
              </a:solidFill>
            </a:endParaRPr>
          </a:p>
          <a:p>
            <a:pPr algn="l"/>
            <a:endParaRPr lang="en-US" sz="2800" dirty="0" smtClean="0">
              <a:solidFill>
                <a:schemeClr val="tx1"/>
              </a:solidFill>
            </a:endParaRPr>
          </a:p>
          <a:p>
            <a:pPr algn="l"/>
            <a:endParaRPr lang="en-US" sz="2800" dirty="0">
              <a:solidFill>
                <a:schemeClr val="tx1"/>
              </a:solidFill>
            </a:endParaRPr>
          </a:p>
          <a:p>
            <a:pPr algn="l"/>
            <a:endParaRPr lang="en-US" sz="2800" dirty="0" smtClean="0">
              <a:solidFill>
                <a:schemeClr val="tx1"/>
              </a:solidFill>
            </a:endParaRPr>
          </a:p>
          <a:p>
            <a:pPr algn="l"/>
            <a:endParaRPr lang="en-US" sz="2800" dirty="0">
              <a:solidFill>
                <a:schemeClr val="tx1"/>
              </a:solidFill>
            </a:endParaRPr>
          </a:p>
          <a:p>
            <a:pPr algn="l"/>
            <a:endParaRPr lang="en-US" sz="2800" dirty="0" smtClean="0">
              <a:solidFill>
                <a:schemeClr val="tx1"/>
              </a:solidFill>
            </a:endParaRPr>
          </a:p>
        </p:txBody>
      </p:sp>
      <p:pic>
        <p:nvPicPr>
          <p:cNvPr id="4" name="عنصر نائب للمحتوى 7" descr="تنزيل (60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2057400"/>
            <a:ext cx="8458199" cy="4397643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75388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433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41987" y="202364"/>
            <a:ext cx="3206774" cy="66556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11487" y="233592"/>
            <a:ext cx="2730500" cy="64720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34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202362"/>
            <a:ext cx="2706687" cy="6655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3389928" y="457200"/>
            <a:ext cx="1973617" cy="400110"/>
          </a:xfrm>
          <a:prstGeom prst="rect">
            <a:avLst/>
          </a:prstGeom>
          <a:solidFill>
            <a:srgbClr val="EEEAF2"/>
          </a:solidFill>
          <a:ln>
            <a:solidFill>
              <a:srgbClr val="C00000"/>
            </a:solidFill>
          </a:ln>
        </p:spPr>
        <p:txBody>
          <a:bodyPr wrap="none" rtlCol="0">
            <a:spAutoFit/>
          </a:bodyPr>
          <a:lstStyle/>
          <a:p>
            <a:r>
              <a:rPr lang="en-US" dirty="0"/>
              <a:t> </a:t>
            </a:r>
            <a:r>
              <a:rPr lang="en-US" sz="2000" b="1" dirty="0"/>
              <a:t>D-Shaped </a:t>
            </a:r>
            <a:r>
              <a:rPr lang="en-US" sz="2000" b="1" dirty="0" smtClean="0"/>
              <a:t>Ova </a:t>
            </a:r>
            <a:endParaRPr lang="en-US" sz="2000" b="1" dirty="0"/>
          </a:p>
        </p:txBody>
      </p:sp>
    </p:spTree>
    <p:extLst>
      <p:ext uri="{BB962C8B-B14F-4D97-AF65-F5344CB8AC3E}">
        <p14:creationId xmlns:p14="http://schemas.microsoft.com/office/powerpoint/2010/main" val="17710921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2401"/>
            <a:ext cx="45719" cy="76199"/>
          </a:xfrm>
        </p:spPr>
        <p:txBody>
          <a:bodyPr>
            <a:normAutofit fontScale="90000"/>
          </a:bodyPr>
          <a:lstStyle/>
          <a:p>
            <a:pPr algn="l"/>
            <a:r>
              <a:rPr lang="en-US" sz="800" dirty="0" smtClean="0"/>
              <a:t>n</a:t>
            </a:r>
            <a:endParaRPr lang="en-US" sz="8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" y="152400"/>
            <a:ext cx="8839200" cy="6477000"/>
          </a:xfrm>
          <a:noFill/>
          <a:ln>
            <a:solidFill>
              <a:srgbClr val="C00000"/>
            </a:solidFill>
          </a:ln>
        </p:spPr>
        <p:txBody>
          <a:bodyPr>
            <a:normAutofit/>
          </a:bodyPr>
          <a:lstStyle/>
          <a:p>
            <a:r>
              <a:rPr lang="en-US" sz="3600" b="1" i="1" dirty="0" err="1" smtClean="0">
                <a:solidFill>
                  <a:srgbClr val="B40085"/>
                </a:solidFill>
              </a:rPr>
              <a:t>Trichocephalus</a:t>
            </a:r>
            <a:r>
              <a:rPr lang="en-US" sz="3600" b="1" dirty="0" smtClean="0">
                <a:solidFill>
                  <a:srgbClr val="B40085"/>
                </a:solidFill>
              </a:rPr>
              <a:t> </a:t>
            </a:r>
            <a:r>
              <a:rPr lang="en-US" sz="3600" b="1" i="1" dirty="0" smtClean="0">
                <a:solidFill>
                  <a:srgbClr val="B40085"/>
                </a:solidFill>
              </a:rPr>
              <a:t>trichiuris</a:t>
            </a:r>
            <a:r>
              <a:rPr lang="en-US" sz="3600" b="1" dirty="0" smtClean="0">
                <a:solidFill>
                  <a:srgbClr val="B40085"/>
                </a:solidFill>
              </a:rPr>
              <a:t>:</a:t>
            </a:r>
            <a:endParaRPr lang="en-US" sz="3600" b="1" dirty="0" smtClean="0">
              <a:solidFill>
                <a:srgbClr val="B40085"/>
              </a:solidFill>
            </a:endParaRPr>
          </a:p>
          <a:p>
            <a:pPr algn="l"/>
            <a:endParaRPr lang="en-US" sz="2800" b="1" dirty="0">
              <a:solidFill>
                <a:srgbClr val="0070C0"/>
              </a:solidFill>
            </a:endParaRPr>
          </a:p>
          <a:p>
            <a:pPr algn="l"/>
            <a:endParaRPr lang="en-US" sz="2800" b="1" dirty="0" smtClean="0">
              <a:solidFill>
                <a:srgbClr val="0070C0"/>
              </a:solidFill>
            </a:endParaRPr>
          </a:p>
          <a:p>
            <a:pPr algn="l"/>
            <a:endParaRPr lang="en-US" sz="2800" b="1" dirty="0">
              <a:solidFill>
                <a:srgbClr val="0070C0"/>
              </a:solidFill>
            </a:endParaRPr>
          </a:p>
          <a:p>
            <a:pPr algn="l"/>
            <a:endParaRPr lang="en-US" sz="2800" b="1" dirty="0" smtClean="0">
              <a:solidFill>
                <a:srgbClr val="0070C0"/>
              </a:solidFill>
            </a:endParaRPr>
          </a:p>
          <a:p>
            <a:pPr algn="l"/>
            <a:endParaRPr lang="en-US" sz="2800" b="1" dirty="0">
              <a:solidFill>
                <a:srgbClr val="0070C0"/>
              </a:solidFill>
            </a:endParaRPr>
          </a:p>
          <a:p>
            <a:pPr algn="l"/>
            <a:endParaRPr lang="en-US" sz="2800" b="1" dirty="0" smtClean="0">
              <a:solidFill>
                <a:srgbClr val="0070C0"/>
              </a:solidFill>
            </a:endParaRPr>
          </a:p>
          <a:p>
            <a:pPr algn="l"/>
            <a:endParaRPr lang="en-US" sz="2800" b="1" dirty="0">
              <a:solidFill>
                <a:srgbClr val="0070C0"/>
              </a:solidFill>
            </a:endParaRPr>
          </a:p>
          <a:p>
            <a:pPr algn="l"/>
            <a:endParaRPr lang="en-US" sz="2800" b="1" dirty="0" smtClean="0">
              <a:solidFill>
                <a:srgbClr val="0070C0"/>
              </a:solidFill>
            </a:endParaRPr>
          </a:p>
          <a:p>
            <a:pPr algn="l"/>
            <a:endParaRPr lang="en-US" sz="2800" b="1" dirty="0">
              <a:solidFill>
                <a:srgbClr val="0070C0"/>
              </a:solidFill>
            </a:endParaRPr>
          </a:p>
          <a:p>
            <a:pPr algn="l"/>
            <a:endParaRPr lang="en-US" sz="2800" dirty="0">
              <a:solidFill>
                <a:srgbClr val="0070C0"/>
              </a:solidFill>
            </a:endParaRPr>
          </a:p>
        </p:txBody>
      </p:sp>
      <p:pic>
        <p:nvPicPr>
          <p:cNvPr id="4" name="Picture 2" descr="C:\Users\nmansour\Desktop\Trichocephalus male and femal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762000"/>
            <a:ext cx="8601075" cy="2286000"/>
          </a:xfrm>
          <a:prstGeom prst="rect">
            <a:avLst/>
          </a:prstGeom>
          <a:noFill/>
          <a:ln>
            <a:solidFill>
              <a:srgbClr val="B40085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6800" y="3224759"/>
            <a:ext cx="4029075" cy="33147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308" y="3224759"/>
            <a:ext cx="4313029" cy="33147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307298" y="5715000"/>
            <a:ext cx="2422651" cy="707886"/>
          </a:xfrm>
          <a:prstGeom prst="rect">
            <a:avLst/>
          </a:prstGeom>
          <a:solidFill>
            <a:srgbClr val="EEEAF2"/>
          </a:solidFill>
          <a:ln>
            <a:solidFill>
              <a:srgbClr val="C00000"/>
            </a:solidFill>
          </a:ln>
        </p:spPr>
        <p:txBody>
          <a:bodyPr wrap="none" rtlCol="0">
            <a:spAutoFit/>
          </a:bodyPr>
          <a:lstStyle/>
          <a:p>
            <a:r>
              <a:rPr lang="en-US" sz="2000" dirty="0"/>
              <a:t> </a:t>
            </a:r>
            <a:r>
              <a:rPr lang="en-US" sz="2000" b="1" dirty="0"/>
              <a:t>barrel shaped-egg </a:t>
            </a:r>
            <a:endParaRPr lang="en-US" sz="2000" b="1" dirty="0" smtClean="0"/>
          </a:p>
          <a:p>
            <a:r>
              <a:rPr lang="en-US" sz="2000" b="1" dirty="0" smtClean="0"/>
              <a:t>with </a:t>
            </a:r>
            <a:r>
              <a:rPr lang="en-US" sz="2000" b="1" dirty="0"/>
              <a:t>two polar plugs</a:t>
            </a:r>
          </a:p>
        </p:txBody>
      </p:sp>
    </p:spTree>
    <p:extLst>
      <p:ext uri="{BB962C8B-B14F-4D97-AF65-F5344CB8AC3E}">
        <p14:creationId xmlns:p14="http://schemas.microsoft.com/office/powerpoint/2010/main" val="2344980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" y="228601"/>
            <a:ext cx="76200" cy="76199"/>
          </a:xfrm>
        </p:spPr>
        <p:txBody>
          <a:bodyPr>
            <a:normAutofit fontScale="90000"/>
          </a:bodyPr>
          <a:lstStyle/>
          <a:p>
            <a:pPr algn="l"/>
            <a:r>
              <a:rPr lang="en-US" sz="800" dirty="0" smtClean="0"/>
              <a:t>N</a:t>
            </a:r>
            <a:endParaRPr lang="en-US" sz="8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8600" y="228600"/>
            <a:ext cx="8763000" cy="6477000"/>
          </a:xfrm>
          <a:noFill/>
          <a:ln>
            <a:solidFill>
              <a:srgbClr val="C00000"/>
            </a:solidFill>
          </a:ln>
        </p:spPr>
        <p:txBody>
          <a:bodyPr>
            <a:normAutofit/>
          </a:bodyPr>
          <a:lstStyle/>
          <a:p>
            <a:pPr algn="l"/>
            <a:r>
              <a:rPr lang="en-US" b="1" i="1" dirty="0" smtClean="0">
                <a:solidFill>
                  <a:schemeClr val="tx1"/>
                </a:solidFill>
              </a:rPr>
              <a:t>Strongyloides stercoralis</a:t>
            </a:r>
            <a:r>
              <a:rPr lang="en-US" dirty="0" smtClean="0">
                <a:solidFill>
                  <a:schemeClr val="tx1"/>
                </a:solidFill>
              </a:rPr>
              <a:t>: </a:t>
            </a:r>
          </a:p>
          <a:p>
            <a:pPr algn="l"/>
            <a:r>
              <a:rPr lang="en-US" dirty="0" smtClean="0">
                <a:solidFill>
                  <a:schemeClr val="tx1"/>
                </a:solidFill>
              </a:rPr>
              <a:t>-Free-living </a:t>
            </a:r>
            <a:r>
              <a:rPr lang="en-US" dirty="0" err="1" smtClean="0">
                <a:solidFill>
                  <a:schemeClr val="tx1"/>
                </a:solidFill>
              </a:rPr>
              <a:t>Nematoda</a:t>
            </a:r>
            <a:r>
              <a:rPr lang="en-US" dirty="0" smtClean="0">
                <a:solidFill>
                  <a:schemeClr val="tx1"/>
                </a:solidFill>
              </a:rPr>
              <a:t>.</a:t>
            </a:r>
          </a:p>
          <a:p>
            <a:pPr algn="l"/>
            <a:r>
              <a:rPr lang="en-US" dirty="0" smtClean="0">
                <a:solidFill>
                  <a:schemeClr val="tx1"/>
                </a:solidFill>
              </a:rPr>
              <a:t>-</a:t>
            </a:r>
            <a:r>
              <a:rPr lang="en-US" b="1" dirty="0" smtClean="0">
                <a:solidFill>
                  <a:srgbClr val="0070C0"/>
                </a:solidFill>
              </a:rPr>
              <a:t>Diagnostic stage</a:t>
            </a:r>
            <a:r>
              <a:rPr lang="en-US" dirty="0" smtClean="0">
                <a:solidFill>
                  <a:schemeClr val="tx1"/>
                </a:solidFill>
              </a:rPr>
              <a:t>: </a:t>
            </a:r>
            <a:r>
              <a:rPr lang="en-US" dirty="0" smtClean="0">
                <a:solidFill>
                  <a:srgbClr val="0070C0"/>
                </a:solidFill>
              </a:rPr>
              <a:t>Rhabditiform larvae</a:t>
            </a:r>
            <a:r>
              <a:rPr lang="en-US" dirty="0" smtClean="0">
                <a:solidFill>
                  <a:schemeClr val="tx1"/>
                </a:solidFill>
              </a:rPr>
              <a:t> in stool. 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2051" name="Picture 3" descr="C:\Users\nmansour\Desktop\a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1" y="1981200"/>
            <a:ext cx="5257800" cy="4724400"/>
          </a:xfrm>
          <a:prstGeom prst="rect">
            <a:avLst/>
          </a:prstGeom>
          <a:noFill/>
          <a:ln>
            <a:solidFill>
              <a:srgbClr val="B40085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4999" y="1981200"/>
            <a:ext cx="3300959" cy="47244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953028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" y="152400"/>
            <a:ext cx="8839200" cy="6553200"/>
          </a:xfrm>
          <a:noFill/>
          <a:ln>
            <a:solidFill>
              <a:srgbClr val="C00000"/>
            </a:solidFill>
          </a:ln>
        </p:spPr>
        <p:txBody>
          <a:bodyPr>
            <a:noAutofit/>
          </a:bodyPr>
          <a:lstStyle/>
          <a:p>
            <a:pPr marL="0" lvl="1" algn="l">
              <a:buClr>
                <a:srgbClr val="C00000"/>
              </a:buClr>
              <a:buSzPct val="95000"/>
            </a:pPr>
            <a:r>
              <a:rPr lang="en-US" sz="3200" b="1" dirty="0" smtClean="0">
                <a:solidFill>
                  <a:srgbClr val="7030A0"/>
                </a:solidFill>
              </a:rPr>
              <a:t>Which p</a:t>
            </a:r>
            <a:r>
              <a:rPr lang="en-US" sz="3200" b="1" dirty="0" smtClean="0">
                <a:solidFill>
                  <a:srgbClr val="7030A0"/>
                </a:solidFill>
              </a:rPr>
              <a:t>atients </a:t>
            </a:r>
            <a:r>
              <a:rPr lang="en-US" sz="3200" b="1" dirty="0">
                <a:solidFill>
                  <a:srgbClr val="7030A0"/>
                </a:solidFill>
              </a:rPr>
              <a:t>need </a:t>
            </a:r>
            <a:r>
              <a:rPr lang="en-US" sz="3200" b="1" dirty="0" smtClean="0">
                <a:solidFill>
                  <a:srgbClr val="7030A0"/>
                </a:solidFill>
              </a:rPr>
              <a:t>urgent stool </a:t>
            </a:r>
            <a:r>
              <a:rPr lang="en-US" sz="3200" b="1" dirty="0" smtClean="0">
                <a:solidFill>
                  <a:srgbClr val="7030A0"/>
                </a:solidFill>
              </a:rPr>
              <a:t>analysis?</a:t>
            </a:r>
            <a:endParaRPr lang="en-US" sz="3200" dirty="0">
              <a:solidFill>
                <a:srgbClr val="7030A0"/>
              </a:solidFill>
            </a:endParaRPr>
          </a:p>
          <a:p>
            <a:pPr marL="571500" lvl="1" indent="-571500" algn="l">
              <a:buClr>
                <a:srgbClr val="C00000"/>
              </a:buClr>
              <a:buSzPct val="95000"/>
              <a:buFont typeface="Arial" panose="020B0604020202020204" pitchFamily="34" charset="0"/>
              <a:buChar char="•"/>
            </a:pPr>
            <a:r>
              <a:rPr lang="en-US" sz="3200" dirty="0" smtClean="0">
                <a:solidFill>
                  <a:schemeClr val="tx1"/>
                </a:solidFill>
              </a:rPr>
              <a:t>Patients </a:t>
            </a:r>
            <a:r>
              <a:rPr lang="en-US" sz="3200" dirty="0">
                <a:solidFill>
                  <a:schemeClr val="tx1"/>
                </a:solidFill>
              </a:rPr>
              <a:t>with diarrhea.</a:t>
            </a:r>
          </a:p>
          <a:p>
            <a:pPr marL="571500" lvl="1" indent="-571500" algn="l">
              <a:buClr>
                <a:srgbClr val="C00000"/>
              </a:buClr>
              <a:buSzPct val="95000"/>
              <a:buFont typeface="Arial" panose="020B0604020202020204" pitchFamily="34" charset="0"/>
              <a:buChar char="•"/>
            </a:pPr>
            <a:r>
              <a:rPr lang="en-US" sz="3200" dirty="0" smtClean="0">
                <a:solidFill>
                  <a:schemeClr val="tx1"/>
                </a:solidFill>
              </a:rPr>
              <a:t>Patients with abdominal pain.</a:t>
            </a:r>
          </a:p>
          <a:p>
            <a:pPr marL="571500" lvl="1" indent="-571500" algn="l">
              <a:buClr>
                <a:srgbClr val="C00000"/>
              </a:buClr>
              <a:buSzPct val="95000"/>
              <a:buFont typeface="Arial" panose="020B0604020202020204" pitchFamily="34" charset="0"/>
              <a:buChar char="•"/>
            </a:pPr>
            <a:r>
              <a:rPr lang="en-US" sz="3200" dirty="0" smtClean="0">
                <a:solidFill>
                  <a:schemeClr val="tx1"/>
                </a:solidFill>
              </a:rPr>
              <a:t>Patients with anemia.</a:t>
            </a:r>
            <a:endParaRPr lang="en-US" sz="3200" b="1" dirty="0" smtClean="0">
              <a:solidFill>
                <a:srgbClr val="0070C0"/>
              </a:solidFill>
            </a:endParaRPr>
          </a:p>
          <a:p>
            <a:pPr marL="274320" lvl="1" indent="-274320" algn="l">
              <a:buClr>
                <a:schemeClr val="accent3"/>
              </a:buClr>
              <a:buSzPct val="95000"/>
            </a:pPr>
            <a:r>
              <a:rPr lang="en-US" sz="3200" b="1" dirty="0" smtClean="0">
                <a:solidFill>
                  <a:srgbClr val="7030A0"/>
                </a:solidFill>
              </a:rPr>
              <a:t>Other </a:t>
            </a:r>
            <a:r>
              <a:rPr lang="en-US" sz="3200" b="1" dirty="0" smtClean="0">
                <a:solidFill>
                  <a:srgbClr val="7030A0"/>
                </a:solidFill>
              </a:rPr>
              <a:t>patients </a:t>
            </a:r>
            <a:r>
              <a:rPr lang="en-US" sz="3200" b="1" dirty="0" smtClean="0">
                <a:solidFill>
                  <a:srgbClr val="7030A0"/>
                </a:solidFill>
              </a:rPr>
              <a:t>for </a:t>
            </a:r>
            <a:r>
              <a:rPr lang="en-US" sz="3200" b="1" dirty="0" smtClean="0">
                <a:solidFill>
                  <a:srgbClr val="7030A0"/>
                </a:solidFill>
              </a:rPr>
              <a:t>whom </a:t>
            </a:r>
            <a:r>
              <a:rPr lang="en-US" sz="3200" b="1" dirty="0" smtClean="0">
                <a:solidFill>
                  <a:srgbClr val="7030A0"/>
                </a:solidFill>
              </a:rPr>
              <a:t>stool analysis is non-urgently required:</a:t>
            </a:r>
          </a:p>
          <a:p>
            <a:pPr marL="571500" lvl="1" indent="-571500" algn="l">
              <a:buClr>
                <a:srgbClr val="C00000"/>
              </a:buClr>
              <a:buSzPct val="95000"/>
              <a:buFont typeface="Wingdings" panose="05000000000000000000" pitchFamily="2" charset="2"/>
              <a:buChar char="§"/>
            </a:pPr>
            <a:r>
              <a:rPr lang="en-US" sz="3200" dirty="0" smtClean="0">
                <a:solidFill>
                  <a:schemeClr val="tx1"/>
                </a:solidFill>
              </a:rPr>
              <a:t>Patients who is too thin or do not grow well.</a:t>
            </a:r>
          </a:p>
          <a:p>
            <a:pPr marL="571500" lvl="1" indent="-571500" algn="l">
              <a:buClr>
                <a:srgbClr val="C00000"/>
              </a:buClr>
              <a:buSzPct val="95000"/>
              <a:buFont typeface="Wingdings" panose="05000000000000000000" pitchFamily="2" charset="2"/>
              <a:buChar char="§"/>
            </a:pPr>
            <a:r>
              <a:rPr lang="en-US" sz="3200" dirty="0" smtClean="0">
                <a:solidFill>
                  <a:schemeClr val="tx1"/>
                </a:solidFill>
              </a:rPr>
              <a:t>Patient with stool color that is changed to abnormal color. </a:t>
            </a:r>
          </a:p>
        </p:txBody>
      </p:sp>
    </p:spTree>
    <p:extLst>
      <p:ext uri="{BB962C8B-B14F-4D97-AF65-F5344CB8AC3E}">
        <p14:creationId xmlns:p14="http://schemas.microsoft.com/office/powerpoint/2010/main" val="37598839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600" y="228601"/>
            <a:ext cx="8610600" cy="533399"/>
          </a:xfrm>
          <a:noFill/>
        </p:spPr>
        <p:txBody>
          <a:bodyPr>
            <a:normAutofit/>
          </a:bodyPr>
          <a:lstStyle/>
          <a:p>
            <a:pPr algn="l"/>
            <a:r>
              <a:rPr lang="en-US" sz="2800" b="1" dirty="0" smtClean="0"/>
              <a:t>Stool analysis form:</a:t>
            </a:r>
            <a:endParaRPr lang="en-US" sz="2800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8600" y="838200"/>
            <a:ext cx="8610600" cy="5791200"/>
          </a:xfrm>
          <a:noFill/>
          <a:ln>
            <a:solidFill>
              <a:srgbClr val="B40085"/>
            </a:solidFill>
          </a:ln>
        </p:spPr>
        <p:txBody>
          <a:bodyPr>
            <a:normAutofit/>
          </a:bodyPr>
          <a:lstStyle/>
          <a:p>
            <a:pPr algn="l"/>
            <a:r>
              <a:rPr lang="en-US" sz="800" dirty="0" smtClean="0"/>
              <a:t>N</a:t>
            </a:r>
            <a:endParaRPr lang="en-US" sz="800" dirty="0"/>
          </a:p>
        </p:txBody>
      </p:sp>
      <p:pic>
        <p:nvPicPr>
          <p:cNvPr id="4" name="صورة 3" descr="00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990600"/>
            <a:ext cx="8229600" cy="548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95853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52400"/>
            <a:ext cx="8686800" cy="6477000"/>
          </a:xfrm>
          <a:noFill/>
          <a:ln>
            <a:solidFill>
              <a:schemeClr val="accent1"/>
            </a:solidFill>
          </a:ln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600" b="1" dirty="0">
                <a:solidFill>
                  <a:srgbClr val="B40085"/>
                </a:solidFill>
              </a:rPr>
              <a:t>Stool analysis procedure is divided into:</a:t>
            </a:r>
          </a:p>
          <a:p>
            <a:pPr>
              <a:buClr>
                <a:srgbClr val="B40085"/>
              </a:buClr>
            </a:pPr>
            <a:r>
              <a:rPr lang="en-US" sz="3600" b="1" dirty="0" smtClean="0"/>
              <a:t>Physical examination:</a:t>
            </a:r>
          </a:p>
          <a:p>
            <a:pPr lvl="1">
              <a:buClr>
                <a:srgbClr val="B40085"/>
              </a:buClr>
            </a:pPr>
            <a:r>
              <a:rPr lang="en-US" sz="3200" dirty="0" smtClean="0"/>
              <a:t>Color</a:t>
            </a:r>
          </a:p>
          <a:p>
            <a:pPr lvl="1">
              <a:buClr>
                <a:srgbClr val="B40085"/>
              </a:buClr>
            </a:pPr>
            <a:r>
              <a:rPr lang="en-US" sz="3200" dirty="0"/>
              <a:t>Consistency</a:t>
            </a:r>
          </a:p>
          <a:p>
            <a:pPr>
              <a:buClr>
                <a:srgbClr val="B40085"/>
              </a:buClr>
            </a:pPr>
            <a:r>
              <a:rPr lang="en-US" sz="3600" b="1" dirty="0" smtClean="0"/>
              <a:t>Chemical examination:</a:t>
            </a:r>
          </a:p>
          <a:p>
            <a:pPr lvl="1">
              <a:buClr>
                <a:srgbClr val="B40085"/>
              </a:buClr>
            </a:pPr>
            <a:r>
              <a:rPr lang="en-US" sz="3200" dirty="0" smtClean="0"/>
              <a:t> PH</a:t>
            </a:r>
            <a:endParaRPr lang="en-US" sz="3200" dirty="0" smtClean="0"/>
          </a:p>
          <a:p>
            <a:pPr lvl="1">
              <a:buClr>
                <a:srgbClr val="B40085"/>
              </a:buClr>
            </a:pPr>
            <a:r>
              <a:rPr lang="en-US" sz="3200" dirty="0" smtClean="0"/>
              <a:t> Sugar </a:t>
            </a:r>
            <a:r>
              <a:rPr lang="en-US" sz="3200" dirty="0" smtClean="0"/>
              <a:t>content.</a:t>
            </a:r>
          </a:p>
          <a:p>
            <a:pPr lvl="1">
              <a:buClr>
                <a:srgbClr val="B40085"/>
              </a:buClr>
            </a:pPr>
            <a:r>
              <a:rPr lang="en-US" sz="3200" dirty="0" smtClean="0"/>
              <a:t> Fat content.</a:t>
            </a:r>
            <a:endParaRPr lang="en-US" sz="3200" dirty="0" smtClean="0"/>
          </a:p>
          <a:p>
            <a:pPr lvl="1">
              <a:buClr>
                <a:srgbClr val="B40085"/>
              </a:buClr>
            </a:pPr>
            <a:r>
              <a:rPr lang="en-US" sz="3200" dirty="0" smtClean="0"/>
              <a:t> Occult blood.</a:t>
            </a:r>
            <a:endParaRPr lang="en-US" sz="3200" dirty="0"/>
          </a:p>
          <a:p>
            <a:pPr>
              <a:buClr>
                <a:srgbClr val="B40085"/>
              </a:buClr>
            </a:pPr>
            <a:r>
              <a:rPr lang="en-US" sz="3600" b="1" dirty="0" smtClean="0"/>
              <a:t>Microscopic </a:t>
            </a:r>
            <a:r>
              <a:rPr lang="en-US" sz="3600" b="1" dirty="0"/>
              <a:t>examination</a:t>
            </a:r>
            <a:r>
              <a:rPr lang="en-US" sz="3600" b="1" dirty="0" smtClean="0"/>
              <a:t>.</a:t>
            </a:r>
            <a:endParaRPr 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37935107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600" y="152401"/>
            <a:ext cx="8763000" cy="533399"/>
          </a:xfrm>
          <a:noFill/>
          <a:ln>
            <a:solidFill>
              <a:srgbClr val="7030A0"/>
            </a:solidFill>
          </a:ln>
        </p:spPr>
        <p:txBody>
          <a:bodyPr>
            <a:noAutofit/>
          </a:bodyPr>
          <a:lstStyle/>
          <a:p>
            <a:r>
              <a:rPr lang="en-US" sz="3600" b="1" dirty="0" smtClean="0">
                <a:solidFill>
                  <a:srgbClr val="C00000"/>
                </a:solidFill>
              </a:rPr>
              <a:t>Physical </a:t>
            </a:r>
            <a:r>
              <a:rPr lang="en-US" sz="3600" b="1" dirty="0">
                <a:solidFill>
                  <a:srgbClr val="C00000"/>
                </a:solidFill>
              </a:rPr>
              <a:t>Examination</a:t>
            </a:r>
            <a:r>
              <a:rPr lang="en-US" sz="3600" b="1" dirty="0" smtClean="0">
                <a:solidFill>
                  <a:srgbClr val="C00000"/>
                </a:solidFill>
              </a:rPr>
              <a:t>:</a:t>
            </a:r>
            <a:endParaRPr lang="en-US" sz="3600" b="1" dirty="0">
              <a:solidFill>
                <a:srgbClr val="C0000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" y="762000"/>
            <a:ext cx="8839200" cy="6096000"/>
          </a:xfrm>
          <a:noFill/>
          <a:ln>
            <a:solidFill>
              <a:srgbClr val="7030A0"/>
            </a:solidFill>
          </a:ln>
        </p:spPr>
        <p:txBody>
          <a:bodyPr>
            <a:noAutofit/>
          </a:bodyPr>
          <a:lstStyle/>
          <a:p>
            <a:pPr algn="l"/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b="1" dirty="0" smtClean="0">
                <a:solidFill>
                  <a:srgbClr val="C00000"/>
                </a:solidFill>
              </a:rPr>
              <a:t>Color:</a:t>
            </a:r>
            <a:r>
              <a:rPr lang="en-US" dirty="0" smtClean="0">
                <a:solidFill>
                  <a:srgbClr val="C00000"/>
                </a:solidFill>
              </a:rPr>
              <a:t> </a:t>
            </a:r>
          </a:p>
          <a:p>
            <a:pPr algn="l"/>
            <a:r>
              <a:rPr lang="en-US" dirty="0" smtClean="0">
                <a:solidFill>
                  <a:schemeClr val="tx1"/>
                </a:solidFill>
              </a:rPr>
              <a:t>Normal feces </a:t>
            </a:r>
            <a:r>
              <a:rPr lang="en-US" dirty="0" smtClean="0">
                <a:solidFill>
                  <a:schemeClr val="tx1"/>
                </a:solidFill>
              </a:rPr>
              <a:t>is</a:t>
            </a:r>
            <a:r>
              <a:rPr lang="en-US" dirty="0" smtClean="0">
                <a:solidFill>
                  <a:srgbClr val="0070C0"/>
                </a:solidFill>
              </a:rPr>
              <a:t> </a:t>
            </a:r>
            <a:r>
              <a:rPr lang="en-US" dirty="0" smtClean="0">
                <a:solidFill>
                  <a:schemeClr val="tx1"/>
                </a:solidFill>
              </a:rPr>
              <a:t>dark brown color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smtClean="0">
                <a:solidFill>
                  <a:schemeClr val="tx1"/>
                </a:solidFill>
              </a:rPr>
              <a:t>(bilirubin in the presence of bacteria </a:t>
            </a:r>
            <a:r>
              <a:rPr lang="en-US" dirty="0" smtClean="0">
                <a:solidFill>
                  <a:schemeClr val="tx1"/>
                </a:solidFill>
              </a:rPr>
              <a:t>is oxidized </a:t>
            </a:r>
            <a:r>
              <a:rPr lang="en-US" dirty="0" smtClean="0">
                <a:solidFill>
                  <a:schemeClr val="tx1"/>
                </a:solidFill>
              </a:rPr>
              <a:t>to urobilinogen which is reduced </a:t>
            </a:r>
            <a:r>
              <a:rPr lang="en-US" dirty="0">
                <a:solidFill>
                  <a:schemeClr val="tx1"/>
                </a:solidFill>
              </a:rPr>
              <a:t>to </a:t>
            </a:r>
            <a:r>
              <a:rPr lang="en-US" dirty="0" smtClean="0">
                <a:solidFill>
                  <a:schemeClr val="tx1"/>
                </a:solidFill>
              </a:rPr>
              <a:t>stercobilin which gives the stool its color</a:t>
            </a:r>
            <a:r>
              <a:rPr lang="en-US" dirty="0" smtClean="0">
                <a:solidFill>
                  <a:schemeClr val="tx1"/>
                </a:solidFill>
              </a:rPr>
              <a:t>).</a:t>
            </a:r>
          </a:p>
          <a:p>
            <a:pPr lvl="0" algn="l"/>
            <a:r>
              <a:rPr lang="en-US" b="1" u="sng" dirty="0">
                <a:solidFill>
                  <a:srgbClr val="7030A0"/>
                </a:solidFill>
              </a:rPr>
              <a:t>Abnormal Color:</a:t>
            </a:r>
          </a:p>
          <a:p>
            <a:pPr marL="342900" lvl="0" indent="-342900" algn="l">
              <a:lnSpc>
                <a:spcPct val="110000"/>
              </a:lnSpc>
              <a:buFont typeface="Arial" pitchFamily="34" charset="0"/>
              <a:buChar char="•"/>
            </a:pPr>
            <a:r>
              <a:rPr lang="en-US" b="1" dirty="0">
                <a:solidFill>
                  <a:prstClr val="black"/>
                </a:solidFill>
              </a:rPr>
              <a:t>Black </a:t>
            </a:r>
            <a:r>
              <a:rPr lang="en-US" b="1" dirty="0" smtClean="0">
                <a:solidFill>
                  <a:prstClr val="black"/>
                </a:solidFill>
              </a:rPr>
              <a:t>color: </a:t>
            </a:r>
            <a:r>
              <a:rPr lang="en-US" dirty="0" smtClean="0">
                <a:solidFill>
                  <a:prstClr val="black"/>
                </a:solidFill>
              </a:rPr>
              <a:t>blood </a:t>
            </a:r>
            <a:r>
              <a:rPr lang="en-US" dirty="0">
                <a:solidFill>
                  <a:prstClr val="black"/>
                </a:solidFill>
              </a:rPr>
              <a:t>of upper GIT origin.</a:t>
            </a:r>
          </a:p>
          <a:p>
            <a:pPr marL="342900" lvl="0" indent="-342900" algn="l">
              <a:lnSpc>
                <a:spcPct val="110000"/>
              </a:lnSpc>
              <a:buFont typeface="Arial" pitchFamily="34" charset="0"/>
              <a:buChar char="•"/>
            </a:pPr>
            <a:r>
              <a:rPr lang="en-US" b="1" dirty="0">
                <a:solidFill>
                  <a:srgbClr val="C00000"/>
                </a:solidFill>
              </a:rPr>
              <a:t>Red </a:t>
            </a:r>
            <a:r>
              <a:rPr lang="en-US" b="1" dirty="0" smtClean="0">
                <a:solidFill>
                  <a:srgbClr val="C00000"/>
                </a:solidFill>
              </a:rPr>
              <a:t>color:</a:t>
            </a:r>
            <a:r>
              <a:rPr lang="en-US" dirty="0" smtClean="0">
                <a:solidFill>
                  <a:prstClr val="black"/>
                </a:solidFill>
              </a:rPr>
              <a:t> blood </a:t>
            </a:r>
            <a:r>
              <a:rPr lang="en-US" dirty="0">
                <a:solidFill>
                  <a:prstClr val="black"/>
                </a:solidFill>
              </a:rPr>
              <a:t>of lower GIT origin. </a:t>
            </a:r>
          </a:p>
          <a:p>
            <a:pPr marL="342900" lvl="0" indent="-342900" algn="l">
              <a:buFont typeface="Arial" pitchFamily="34" charset="0"/>
              <a:buChar char="•"/>
            </a:pPr>
            <a:r>
              <a:rPr lang="en-US" b="1" dirty="0">
                <a:ln>
                  <a:solidFill>
                    <a:sysClr val="windowText" lastClr="000000"/>
                  </a:solidFill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White </a:t>
            </a:r>
            <a:r>
              <a:rPr lang="en-US" b="1" dirty="0" smtClean="0">
                <a:ln>
                  <a:solidFill>
                    <a:sysClr val="windowText" lastClr="000000"/>
                  </a:solidFill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color:  </a:t>
            </a:r>
            <a:r>
              <a:rPr lang="en-US" dirty="0" smtClean="0">
                <a:solidFill>
                  <a:prstClr val="black"/>
                </a:solidFill>
              </a:rPr>
              <a:t>yeast </a:t>
            </a:r>
            <a:r>
              <a:rPr lang="en-US" dirty="0">
                <a:solidFill>
                  <a:prstClr val="black"/>
                </a:solidFill>
              </a:rPr>
              <a:t>fermentation (Candida).</a:t>
            </a:r>
          </a:p>
          <a:p>
            <a:pPr marL="342900" lvl="0" indent="-342900" algn="l">
              <a:buFont typeface="Arial" pitchFamily="34" charset="0"/>
              <a:buChar char="•"/>
            </a:pPr>
            <a:r>
              <a:rPr lang="en-US" b="1" dirty="0">
                <a:ln>
                  <a:solidFill>
                    <a:srgbClr val="EEECE1">
                      <a:lumMod val="50000"/>
                    </a:srgbClr>
                  </a:solidFill>
                </a:ln>
                <a:solidFill>
                  <a:srgbClr val="EEECE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Very pale </a:t>
            </a:r>
            <a:r>
              <a:rPr lang="en-US" b="1" dirty="0" smtClean="0">
                <a:ln>
                  <a:solidFill>
                    <a:srgbClr val="EEECE1">
                      <a:lumMod val="50000"/>
                    </a:srgbClr>
                  </a:solidFill>
                </a:ln>
                <a:solidFill>
                  <a:srgbClr val="EEECE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color: </a:t>
            </a:r>
            <a:r>
              <a:rPr lang="en-US" dirty="0" smtClean="0">
                <a:solidFill>
                  <a:prstClr val="black"/>
                </a:solidFill>
              </a:rPr>
              <a:t>biliary </a:t>
            </a:r>
            <a:r>
              <a:rPr lang="en-US" dirty="0">
                <a:solidFill>
                  <a:prstClr val="black"/>
                </a:solidFill>
              </a:rPr>
              <a:t>obstruction or barium (swallow or enema</a:t>
            </a:r>
            <a:r>
              <a:rPr lang="en-US" dirty="0" smtClean="0">
                <a:solidFill>
                  <a:prstClr val="black"/>
                </a:solidFill>
              </a:rPr>
              <a:t>).</a:t>
            </a:r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89813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600" y="228601"/>
            <a:ext cx="45719" cy="76199"/>
          </a:xfrm>
        </p:spPr>
        <p:txBody>
          <a:bodyPr>
            <a:normAutofit fontScale="90000"/>
          </a:bodyPr>
          <a:lstStyle/>
          <a:p>
            <a:pPr algn="l"/>
            <a:r>
              <a:rPr lang="en-US" sz="800" dirty="0" smtClean="0"/>
              <a:t>N</a:t>
            </a:r>
            <a:endParaRPr lang="en-US" sz="8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" y="228600"/>
            <a:ext cx="8839200" cy="6400800"/>
          </a:xfrm>
          <a:noFill/>
          <a:ln>
            <a:solidFill>
              <a:srgbClr val="7030A0"/>
            </a:solidFill>
          </a:ln>
        </p:spPr>
        <p:txBody>
          <a:bodyPr>
            <a:noAutofit/>
          </a:bodyPr>
          <a:lstStyle/>
          <a:p>
            <a:pPr algn="l"/>
            <a:r>
              <a:rPr lang="en-US" b="1" u="sng" dirty="0" smtClean="0">
                <a:solidFill>
                  <a:srgbClr val="C00000"/>
                </a:solidFill>
              </a:rPr>
              <a:t>Consistency: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chemeClr val="tx1"/>
                </a:solidFill>
              </a:rPr>
              <a:t>Normal </a:t>
            </a:r>
            <a:r>
              <a:rPr lang="en-US" dirty="0" smtClean="0">
                <a:solidFill>
                  <a:schemeClr val="tx1"/>
                </a:solidFill>
              </a:rPr>
              <a:t>feces is solid to semi-solid depending on the type of diet.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/>
                </a:solidFill>
              </a:rPr>
              <a:t>Liquid stool indicates diarrhea (gastroenteritis). 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chemeClr val="tx1"/>
                </a:solidFill>
              </a:rPr>
              <a:t>A </a:t>
            </a:r>
            <a:r>
              <a:rPr lang="en-US" dirty="0" smtClean="0">
                <a:solidFill>
                  <a:schemeClr val="tx1"/>
                </a:solidFill>
              </a:rPr>
              <a:t>ribbon like fecal specimen could indicate irritable bowl syndrome or GIT obstruction. 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chemeClr val="tx1"/>
                </a:solidFill>
              </a:rPr>
              <a:t>Fatty </a:t>
            </a:r>
            <a:r>
              <a:rPr lang="en-US" dirty="0" smtClean="0">
                <a:solidFill>
                  <a:schemeClr val="tx1"/>
                </a:solidFill>
              </a:rPr>
              <a:t>stool indicates mal-digestion; Vitamins deficiency (A,D,E,K).</a:t>
            </a:r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70551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600" y="152401"/>
            <a:ext cx="8763000" cy="609600"/>
          </a:xfrm>
          <a:noFill/>
          <a:ln>
            <a:solidFill>
              <a:srgbClr val="7030A0"/>
            </a:solidFill>
          </a:ln>
        </p:spPr>
        <p:txBody>
          <a:bodyPr>
            <a:noAutofit/>
          </a:bodyPr>
          <a:lstStyle/>
          <a:p>
            <a:r>
              <a:rPr lang="en-US" sz="3600" b="1" dirty="0" smtClean="0">
                <a:solidFill>
                  <a:srgbClr val="004C00"/>
                </a:solidFill>
              </a:rPr>
              <a:t>Chemical Examination:</a:t>
            </a:r>
            <a:endParaRPr lang="en-US" sz="3600" b="1" dirty="0">
              <a:solidFill>
                <a:srgbClr val="004C0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8600" y="838200"/>
            <a:ext cx="8763000" cy="5791200"/>
          </a:xfrm>
          <a:noFill/>
          <a:ln>
            <a:solidFill>
              <a:srgbClr val="7030A0"/>
            </a:solidFill>
          </a:ln>
        </p:spPr>
        <p:txBody>
          <a:bodyPr>
            <a:noAutofit/>
          </a:bodyPr>
          <a:lstStyle/>
          <a:p>
            <a:pPr marL="571500" indent="-571500" algn="l">
              <a:buClr>
                <a:srgbClr val="7030A0"/>
              </a:buClr>
              <a:buFont typeface="Wingdings" panose="05000000000000000000" pitchFamily="2" charset="2"/>
              <a:buChar char="§"/>
            </a:pPr>
            <a:r>
              <a:rPr lang="en-US" b="1" dirty="0" smtClean="0">
                <a:solidFill>
                  <a:srgbClr val="7030A0"/>
                </a:solidFill>
              </a:rPr>
              <a:t>The pH</a:t>
            </a:r>
            <a:r>
              <a:rPr lang="en-US" b="1" dirty="0" smtClean="0">
                <a:solidFill>
                  <a:srgbClr val="004C00"/>
                </a:solidFill>
              </a:rPr>
              <a:t>: </a:t>
            </a:r>
            <a:r>
              <a:rPr lang="en-US" dirty="0" smtClean="0">
                <a:solidFill>
                  <a:schemeClr val="tx1"/>
                </a:solidFill>
                <a:effectLst/>
              </a:rPr>
              <a:t>The pH of the stool is 7.0-7.5 </a:t>
            </a:r>
            <a:r>
              <a:rPr lang="en-US" dirty="0" smtClean="0">
                <a:solidFill>
                  <a:schemeClr val="tx1"/>
                </a:solidFill>
                <a:effectLst/>
              </a:rPr>
              <a:t>                   (</a:t>
            </a:r>
            <a:r>
              <a:rPr lang="en-US" dirty="0" smtClean="0">
                <a:solidFill>
                  <a:schemeClr val="tx1"/>
                </a:solidFill>
                <a:effectLst/>
              </a:rPr>
              <a:t>low PH indicate carbohydrate malabsorption).</a:t>
            </a:r>
          </a:p>
          <a:p>
            <a:pPr marL="571500" indent="-571500" algn="l">
              <a:buClr>
                <a:srgbClr val="7030A0"/>
              </a:buClr>
              <a:buFont typeface="Wingdings" panose="05000000000000000000" pitchFamily="2" charset="2"/>
              <a:buChar char="§"/>
            </a:pPr>
            <a:r>
              <a:rPr lang="en-US" b="1" dirty="0" smtClean="0">
                <a:solidFill>
                  <a:srgbClr val="7030A0"/>
                </a:solidFill>
              </a:rPr>
              <a:t>Sugar contents</a:t>
            </a:r>
            <a:r>
              <a:rPr lang="en-US" dirty="0" smtClean="0">
                <a:solidFill>
                  <a:srgbClr val="7030A0"/>
                </a:solidFill>
              </a:rPr>
              <a:t>: </a:t>
            </a:r>
          </a:p>
          <a:p>
            <a:pPr algn="l"/>
            <a:r>
              <a:rPr lang="en-US" dirty="0" smtClean="0">
                <a:solidFill>
                  <a:schemeClr val="tx1"/>
                </a:solidFill>
                <a:effectLst/>
              </a:rPr>
              <a:t>The stool contains less than 0.25 grams per deciliter (g/</a:t>
            </a:r>
            <a:r>
              <a:rPr lang="en-US" dirty="0" err="1" smtClean="0">
                <a:solidFill>
                  <a:schemeClr val="tx1"/>
                </a:solidFill>
                <a:effectLst/>
              </a:rPr>
              <a:t>dL</a:t>
            </a:r>
            <a:r>
              <a:rPr lang="en-US" dirty="0" smtClean="0">
                <a:solidFill>
                  <a:schemeClr val="tx1"/>
                </a:solidFill>
                <a:effectLst/>
              </a:rPr>
              <a:t>) or less than 13.9 </a:t>
            </a:r>
            <a:r>
              <a:rPr lang="en-US" dirty="0" err="1" smtClean="0">
                <a:solidFill>
                  <a:schemeClr val="tx1"/>
                </a:solidFill>
                <a:effectLst/>
              </a:rPr>
              <a:t>millimoles</a:t>
            </a:r>
            <a:r>
              <a:rPr lang="en-US" dirty="0" smtClean="0">
                <a:solidFill>
                  <a:schemeClr val="tx1"/>
                </a:solidFill>
                <a:effectLst/>
              </a:rPr>
              <a:t> per liter (</a:t>
            </a:r>
            <a:r>
              <a:rPr lang="en-US" dirty="0" err="1" smtClean="0">
                <a:solidFill>
                  <a:schemeClr val="tx1"/>
                </a:solidFill>
                <a:effectLst/>
              </a:rPr>
              <a:t>mmol</a:t>
            </a:r>
            <a:r>
              <a:rPr lang="en-US" dirty="0" smtClean="0">
                <a:solidFill>
                  <a:schemeClr val="tx1"/>
                </a:solidFill>
                <a:effectLst/>
              </a:rPr>
              <a:t>/L) of sugars.</a:t>
            </a:r>
          </a:p>
          <a:p>
            <a:pPr algn="l"/>
            <a:r>
              <a:rPr lang="en-US" b="1" dirty="0" smtClean="0">
                <a:solidFill>
                  <a:schemeClr val="tx1"/>
                </a:solidFill>
              </a:rPr>
              <a:t>Elevated sugar indicates (more than 0.5g/dl): </a:t>
            </a:r>
            <a:r>
              <a:rPr lang="en-US" dirty="0" smtClean="0">
                <a:solidFill>
                  <a:schemeClr val="tx1"/>
                </a:solidFill>
              </a:rPr>
              <a:t>Lactose intolerance.</a:t>
            </a:r>
          </a:p>
        </p:txBody>
      </p:sp>
    </p:spTree>
    <p:extLst>
      <p:ext uri="{BB962C8B-B14F-4D97-AF65-F5344CB8AC3E}">
        <p14:creationId xmlns:p14="http://schemas.microsoft.com/office/powerpoint/2010/main" val="35858115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52400"/>
            <a:ext cx="8839200" cy="6553200"/>
          </a:xfrm>
          <a:noFill/>
          <a:ln>
            <a:solidFill>
              <a:srgbClr val="7030A0"/>
            </a:solidFill>
          </a:ln>
        </p:spPr>
        <p:txBody>
          <a:bodyPr>
            <a:normAutofit/>
          </a:bodyPr>
          <a:lstStyle/>
          <a:p>
            <a:pPr marL="0" lvl="0" indent="0">
              <a:buNone/>
            </a:pPr>
            <a:r>
              <a:rPr lang="en-US" sz="3600" b="1" dirty="0">
                <a:solidFill>
                  <a:srgbClr val="7030A0"/>
                </a:solidFill>
              </a:rPr>
              <a:t>Fat contents: </a:t>
            </a:r>
          </a:p>
          <a:p>
            <a:pPr marL="0" lvl="0" indent="0">
              <a:buNone/>
            </a:pPr>
            <a:r>
              <a:rPr lang="en-US" b="1" dirty="0">
                <a:solidFill>
                  <a:prstClr val="black"/>
                </a:solidFill>
              </a:rPr>
              <a:t> </a:t>
            </a:r>
            <a:r>
              <a:rPr lang="en-US" dirty="0">
                <a:solidFill>
                  <a:prstClr val="black"/>
                </a:solidFill>
              </a:rPr>
              <a:t>The stool contains 2-7 </a:t>
            </a:r>
            <a:r>
              <a:rPr lang="en-US" dirty="0" smtClean="0">
                <a:solidFill>
                  <a:prstClr val="black"/>
                </a:solidFill>
              </a:rPr>
              <a:t>grams</a:t>
            </a:r>
            <a:r>
              <a:rPr lang="en-US" dirty="0" smtClean="0">
                <a:solidFill>
                  <a:prstClr val="black"/>
                </a:solidFill>
              </a:rPr>
              <a:t> of fat </a:t>
            </a:r>
            <a:r>
              <a:rPr lang="en-US" dirty="0" smtClean="0">
                <a:solidFill>
                  <a:prstClr val="black"/>
                </a:solidFill>
              </a:rPr>
              <a:t>/24h.</a:t>
            </a:r>
            <a:endParaRPr lang="en-US" dirty="0">
              <a:solidFill>
                <a:prstClr val="black"/>
              </a:solidFill>
            </a:endParaRPr>
          </a:p>
          <a:p>
            <a:pPr marL="0" indent="0">
              <a:lnSpc>
                <a:spcPct val="110000"/>
              </a:lnSpc>
              <a:buNone/>
            </a:pPr>
            <a:r>
              <a:rPr lang="en-US" dirty="0" smtClean="0"/>
              <a:t>High </a:t>
            </a:r>
            <a:r>
              <a:rPr lang="en-US" dirty="0"/>
              <a:t>levels of fat in the stool may be caused by diseases </a:t>
            </a:r>
            <a:r>
              <a:rPr lang="en-US" dirty="0" smtClean="0"/>
              <a:t>such </a:t>
            </a:r>
            <a:r>
              <a:rPr lang="en-US" dirty="0"/>
              <a:t>as pancreatitis, cystic </a:t>
            </a:r>
            <a:r>
              <a:rPr lang="en-US" dirty="0" smtClean="0"/>
              <a:t>fibrosis, or celiac disease (</a:t>
            </a:r>
            <a:r>
              <a:rPr lang="en-US" dirty="0"/>
              <a:t>autoimmune allergy to gluten protein in wheat</a:t>
            </a:r>
            <a:r>
              <a:rPr lang="en-US" dirty="0" smtClean="0"/>
              <a:t>).</a:t>
            </a:r>
            <a:r>
              <a:rPr lang="en-US" dirty="0">
                <a:solidFill>
                  <a:srgbClr val="7030A0"/>
                </a:solidFill>
              </a:rPr>
              <a:t> </a:t>
            </a:r>
            <a:endParaRPr lang="en-US" dirty="0" smtClean="0">
              <a:solidFill>
                <a:srgbClr val="7030A0"/>
              </a:solidFill>
            </a:endParaRPr>
          </a:p>
          <a:p>
            <a:pPr marL="0" indent="0">
              <a:lnSpc>
                <a:spcPct val="110000"/>
              </a:lnSpc>
              <a:buNone/>
            </a:pPr>
            <a:r>
              <a:rPr lang="en-US" dirty="0" smtClean="0">
                <a:solidFill>
                  <a:srgbClr val="7030A0"/>
                </a:solidFill>
              </a:rPr>
              <a:t>Test</a:t>
            </a:r>
            <a:r>
              <a:rPr lang="en-US" dirty="0">
                <a:solidFill>
                  <a:srgbClr val="7030A0"/>
                </a:solidFill>
              </a:rPr>
              <a:t>: </a:t>
            </a:r>
            <a:r>
              <a:rPr lang="en-US" dirty="0"/>
              <a:t>add</a:t>
            </a:r>
            <a:r>
              <a:rPr lang="en-US" dirty="0">
                <a:solidFill>
                  <a:srgbClr val="7030A0"/>
                </a:solidFill>
              </a:rPr>
              <a:t> </a:t>
            </a:r>
            <a:r>
              <a:rPr lang="en-US" dirty="0"/>
              <a:t>95% </a:t>
            </a:r>
            <a:r>
              <a:rPr lang="en-US" dirty="0" err="1" smtClean="0"/>
              <a:t>ethanolic</a:t>
            </a:r>
            <a:r>
              <a:rPr lang="en-US" dirty="0" smtClean="0"/>
              <a:t>-</a:t>
            </a:r>
            <a:r>
              <a:rPr lang="en-US" b="1" dirty="0" smtClean="0"/>
              <a:t>Sudan </a:t>
            </a:r>
            <a:r>
              <a:rPr lang="en-US" b="1" dirty="0"/>
              <a:t>black-II </a:t>
            </a:r>
            <a:r>
              <a:rPr lang="en-US" dirty="0"/>
              <a:t>stain </a:t>
            </a:r>
            <a:r>
              <a:rPr lang="en-US" dirty="0" smtClean="0"/>
              <a:t>or </a:t>
            </a:r>
            <a:r>
              <a:rPr lang="en-US" b="1" dirty="0"/>
              <a:t>acetic acid </a:t>
            </a:r>
            <a:r>
              <a:rPr lang="en-US" dirty="0"/>
              <a:t>to the specimen: </a:t>
            </a:r>
            <a:r>
              <a:rPr lang="en-US" dirty="0">
                <a:solidFill>
                  <a:prstClr val="black"/>
                </a:solidFill>
              </a:rPr>
              <a:t>60 red droplets of neutral fats on HPF is considered fat malabsorption (</a:t>
            </a:r>
            <a:r>
              <a:rPr lang="en-US" dirty="0">
                <a:solidFill>
                  <a:srgbClr val="7030A0"/>
                </a:solidFill>
              </a:rPr>
              <a:t>steatorrhea).</a:t>
            </a:r>
          </a:p>
          <a:p>
            <a:pPr marL="0" indent="0">
              <a:lnSpc>
                <a:spcPct val="110000"/>
              </a:lnSpc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518418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228600"/>
            <a:ext cx="8382000" cy="6629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75797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Custom 1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12119</TotalTime>
  <Words>968</Words>
  <Application>Microsoft Office PowerPoint</Application>
  <PresentationFormat>On-screen Show (4:3)</PresentationFormat>
  <Paragraphs>159</Paragraphs>
  <Slides>30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31" baseType="lpstr">
      <vt:lpstr>Office Theme</vt:lpstr>
      <vt:lpstr>Stool Analysis</vt:lpstr>
      <vt:lpstr>PowerPoint Presentation</vt:lpstr>
      <vt:lpstr>PowerPoint Presentation</vt:lpstr>
      <vt:lpstr>PowerPoint Presentation</vt:lpstr>
      <vt:lpstr>Physical Examination:</vt:lpstr>
      <vt:lpstr>N</vt:lpstr>
      <vt:lpstr>Chemical Examination:</vt:lpstr>
      <vt:lpstr>PowerPoint Presentation</vt:lpstr>
      <vt:lpstr>PowerPoint Presentation</vt:lpstr>
      <vt:lpstr>N</vt:lpstr>
      <vt:lpstr>N</vt:lpstr>
      <vt:lpstr>Microscopic Examination: </vt:lpstr>
      <vt:lpstr>PowerPoint Presentation</vt:lpstr>
      <vt:lpstr>Amoebic dysentery:                                   Entamoeba histolytica (Rhizopoda)</vt:lpstr>
      <vt:lpstr>PowerPoint Presentation</vt:lpstr>
      <vt:lpstr>Entamoeba histolytica life cycle:</vt:lpstr>
      <vt:lpstr>Giardia intestinalis</vt:lpstr>
      <vt:lpstr>PowerPoint Presentation</vt:lpstr>
      <vt:lpstr> Balantidial dysentery: Balantidium coli:  </vt:lpstr>
      <vt:lpstr>Helminths: </vt:lpstr>
      <vt:lpstr>Taenia (Cestoda) infection:</vt:lpstr>
      <vt:lpstr>PowerPoint Presentation</vt:lpstr>
      <vt:lpstr>N</vt:lpstr>
      <vt:lpstr> Ascaris lumbricoides life cycle:  </vt:lpstr>
      <vt:lpstr>N</vt:lpstr>
      <vt:lpstr>N</vt:lpstr>
      <vt:lpstr>PowerPoint Presentation</vt:lpstr>
      <vt:lpstr>n</vt:lpstr>
      <vt:lpstr>N</vt:lpstr>
      <vt:lpstr>Stool analysis form: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Stool analysis:</dc:title>
  <dc:creator>Dr.Nemr Mansour</dc:creator>
  <cp:lastModifiedBy>Sozan Fadl</cp:lastModifiedBy>
  <cp:revision>94</cp:revision>
  <dcterms:created xsi:type="dcterms:W3CDTF">2012-11-21T06:28:35Z</dcterms:created>
  <dcterms:modified xsi:type="dcterms:W3CDTF">2015-12-06T09:43:33Z</dcterms:modified>
</cp:coreProperties>
</file>